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5" r:id="rId1"/>
  </p:sldMasterIdLst>
  <p:notesMasterIdLst>
    <p:notesMasterId r:id="rId15"/>
  </p:notesMasterIdLst>
  <p:sldIdLst>
    <p:sldId id="267" r:id="rId2"/>
    <p:sldId id="257" r:id="rId3"/>
    <p:sldId id="258" r:id="rId4"/>
    <p:sldId id="259" r:id="rId5"/>
    <p:sldId id="260" r:id="rId6"/>
    <p:sldId id="269" r:id="rId7"/>
    <p:sldId id="261" r:id="rId8"/>
    <p:sldId id="262" r:id="rId9"/>
    <p:sldId id="263" r:id="rId10"/>
    <p:sldId id="271" r:id="rId11"/>
    <p:sldId id="268" r:id="rId12"/>
    <p:sldId id="270" r:id="rId13"/>
    <p:sldId id="266" r:id="rId1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AEB5"/>
    <a:srgbClr val="00ACDC"/>
    <a:srgbClr val="77CAEB"/>
    <a:srgbClr val="D9EDFA"/>
    <a:srgbClr val="BACDD8"/>
    <a:srgbClr val="A5B8C1"/>
    <a:srgbClr val="8A9AA3"/>
    <a:srgbClr val="55BDE6"/>
    <a:srgbClr val="01AEDE"/>
    <a:srgbClr val="B0E5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68" d="100"/>
          <a:sy n="68" d="100"/>
        </p:scale>
        <p:origin x="62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8D2F72-5AA2-4CFD-B31F-B20D7D5CE42B}" type="datetimeFigureOut">
              <a:rPr lang="fr-CA" smtClean="0"/>
              <a:t>2016-10-27</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37447-A3C5-455F-801A-D7E6727CB987}" type="slidenum">
              <a:rPr lang="fr-CA" smtClean="0"/>
              <a:t>‹N°›</a:t>
            </a:fld>
            <a:endParaRPr lang="fr-CA"/>
          </a:p>
        </p:txBody>
      </p:sp>
    </p:spTree>
    <p:extLst>
      <p:ext uri="{BB962C8B-B14F-4D97-AF65-F5344CB8AC3E}">
        <p14:creationId xmlns:p14="http://schemas.microsoft.com/office/powerpoint/2010/main" val="2726210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CA"/>
          </a:p>
        </p:txBody>
      </p:sp>
      <p:sp>
        <p:nvSpPr>
          <p:cNvPr id="4" name="Espace réservé de la date 3"/>
          <p:cNvSpPr>
            <a:spLocks noGrp="1"/>
          </p:cNvSpPr>
          <p:nvPr>
            <p:ph type="dt" sz="half" idx="10"/>
          </p:nvPr>
        </p:nvSpPr>
        <p:spPr/>
        <p:txBody>
          <a:bodyPr/>
          <a:lstStyle/>
          <a:p>
            <a:fld id="{B61BEF0D-F0BB-DE4B-95CE-6DB70DBA9567}" type="datetimeFigureOut">
              <a:rPr lang="en-US" smtClean="0"/>
              <a:pPr/>
              <a:t>10/27/2016</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43447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55C6B4A9-1611-4792-9094-5F34BCA07E0B}" type="datetimeFigureOut">
              <a:rPr lang="en-US" smtClean="0"/>
              <a:t>10/27/2016</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89333C77-0158-454C-844F-B7AB9BD7DAD4}" type="slidenum">
              <a:rPr lang="en-US" smtClean="0"/>
              <a:t>‹N°›</a:t>
            </a:fld>
            <a:endParaRPr lang="en-US" dirty="0"/>
          </a:p>
        </p:txBody>
      </p:sp>
    </p:spTree>
    <p:extLst>
      <p:ext uri="{BB962C8B-B14F-4D97-AF65-F5344CB8AC3E}">
        <p14:creationId xmlns:p14="http://schemas.microsoft.com/office/powerpoint/2010/main" val="299257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B61BEF0D-F0BB-DE4B-95CE-6DB70DBA9567}" type="datetimeFigureOut">
              <a:rPr lang="en-US" smtClean="0"/>
              <a:pPr/>
              <a:t>10/27/2016</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2929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B61BEF0D-F0BB-DE4B-95CE-6DB70DBA9567}" type="datetimeFigureOut">
              <a:rPr lang="en-US" smtClean="0"/>
              <a:pPr/>
              <a:t>10/27/2016</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340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B61BEF0D-F0BB-DE4B-95CE-6DB70DBA9567}" type="datetimeFigureOut">
              <a:rPr lang="en-US" smtClean="0"/>
              <a:pPr/>
              <a:t>10/27/2016</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0369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EB712588-04B1-427B-82EE-E8DB90309F08}" type="datetimeFigureOut">
              <a:rPr lang="en-US" smtClean="0"/>
              <a:t>10/27/2016</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411894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B61BEF0D-F0BB-DE4B-95CE-6DB70DBA9567}" type="datetimeFigureOut">
              <a:rPr lang="en-US" smtClean="0"/>
              <a:pPr/>
              <a:t>10/27/2016</a:t>
            </a:fld>
            <a:endParaRPr lang="en-US" dirty="0"/>
          </a:p>
        </p:txBody>
      </p:sp>
      <p:sp>
        <p:nvSpPr>
          <p:cNvPr id="8" name="Espace réservé du pied de page 7"/>
          <p:cNvSpPr>
            <a:spLocks noGrp="1"/>
          </p:cNvSpPr>
          <p:nvPr>
            <p:ph type="ftr" sz="quarter" idx="11"/>
          </p:nvPr>
        </p:nvSpPr>
        <p:spPr/>
        <p:txBody>
          <a:bodyPr/>
          <a:lstStyle/>
          <a:p>
            <a:endParaRPr lang="en-US" dirty="0"/>
          </a:p>
        </p:txBody>
      </p:sp>
      <p:sp>
        <p:nvSpPr>
          <p:cNvPr id="9" name="Espace réservé du numéro de diapositive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5693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B61BEF0D-F0BB-DE4B-95CE-6DB70DBA9567}" type="datetimeFigureOut">
              <a:rPr lang="en-US" smtClean="0"/>
              <a:pPr/>
              <a:t>10/27/2016</a:t>
            </a:fld>
            <a:endParaRPr lang="en-US" dirty="0"/>
          </a:p>
        </p:txBody>
      </p:sp>
      <p:sp>
        <p:nvSpPr>
          <p:cNvPr id="4" name="Espace réservé du pied de page 3"/>
          <p:cNvSpPr>
            <a:spLocks noGrp="1"/>
          </p:cNvSpPr>
          <p:nvPr>
            <p:ph type="ftr" sz="quarter" idx="11"/>
          </p:nvPr>
        </p:nvSpPr>
        <p:spPr/>
        <p:txBody>
          <a:bodyPr/>
          <a:lstStyle/>
          <a:p>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8796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61BEF0D-F0BB-DE4B-95CE-6DB70DBA9567}" type="datetimeFigureOut">
              <a:rPr lang="en-US" smtClean="0"/>
              <a:pPr/>
              <a:t>10/27/2016</a:t>
            </a:fld>
            <a:endParaRPr lang="en-US" dirty="0"/>
          </a:p>
        </p:txBody>
      </p:sp>
      <p:sp>
        <p:nvSpPr>
          <p:cNvPr id="3" name="Espace réservé du pied de page 2"/>
          <p:cNvSpPr>
            <a:spLocks noGrp="1"/>
          </p:cNvSpPr>
          <p:nvPr>
            <p:ph type="ftr" sz="quarter" idx="11"/>
          </p:nvPr>
        </p:nvSpPr>
        <p:spPr/>
        <p:txBody>
          <a:bodyPr/>
          <a:lstStyle/>
          <a:p>
            <a:endParaRPr lang="en-US"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53005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42A54C80-263E-416B-A8E0-580EDEADCBDC}" type="datetimeFigureOut">
              <a:rPr lang="en-US" smtClean="0"/>
              <a:t>10/27/2016</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519954A3-9DFD-4C44-94BA-B95130A3BA1C}" type="slidenum">
              <a:rPr lang="en-US" smtClean="0"/>
              <a:t>‹N°›</a:t>
            </a:fld>
            <a:endParaRPr lang="en-US" dirty="0"/>
          </a:p>
        </p:txBody>
      </p:sp>
    </p:spTree>
    <p:extLst>
      <p:ext uri="{BB962C8B-B14F-4D97-AF65-F5344CB8AC3E}">
        <p14:creationId xmlns:p14="http://schemas.microsoft.com/office/powerpoint/2010/main" val="41360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B61BEF0D-F0BB-DE4B-95CE-6DB70DBA9567}" type="datetimeFigureOut">
              <a:rPr lang="en-US" smtClean="0"/>
              <a:pPr/>
              <a:t>10/27/2016</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73646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10/27/2016</a:t>
            </a:fld>
            <a:endParaRPr lang="en-US"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7671968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www.mfa.gouv.qc.ca/fr/aines/quebec_ami_des_aines/Pages/index.aspx"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59270"/>
            <a:ext cx="12192000" cy="8272036"/>
          </a:xfrm>
          <a:prstGeom prst="rect">
            <a:avLst/>
          </a:prstGeom>
          <a:ln>
            <a:noFill/>
          </a:ln>
          <a:effectLst>
            <a:softEdge rad="112500"/>
          </a:effectLst>
        </p:spPr>
      </p:pic>
      <p:pic>
        <p:nvPicPr>
          <p:cNvPr id="1026" name="Picture 2" descr="https://lh5.googleusercontent.com/Q-LVYMZyuWSURzcLYlvhid5z8UYwNFRS-AMxtt83KoLmcvsgLBbVtjuBo62g_x1cF5R3ffVUQhT_KmTBhi5QHyXsI-1xjEwnXDmoYmA4Z2nh2U8ub1oquPtoKE8KbYY7YqbKsie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065942">
            <a:off x="10020550" y="-899832"/>
            <a:ext cx="3000367" cy="325303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8891" y="247031"/>
            <a:ext cx="7401612" cy="2281319"/>
          </a:xfrm>
          <a:prstGeom prst="rect">
            <a:avLst/>
          </a:prstGeom>
        </p:spPr>
      </p:pic>
    </p:spTree>
    <p:extLst>
      <p:ext uri="{BB962C8B-B14F-4D97-AF65-F5344CB8AC3E}">
        <p14:creationId xmlns:p14="http://schemas.microsoft.com/office/powerpoint/2010/main" val="140621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1520" y="700000"/>
            <a:ext cx="6748780" cy="1209242"/>
          </a:xfrm>
          <a:prstGeom prst="rect">
            <a:avLst/>
          </a:prstGeom>
          <a:solidFill>
            <a:srgbClr val="77C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nvPr>
        </p:nvSpPr>
        <p:spPr>
          <a:xfrm>
            <a:off x="1745809" y="641839"/>
            <a:ext cx="5734491" cy="1325563"/>
          </a:xfrm>
        </p:spPr>
        <p:txBody>
          <a:bodyPr/>
          <a:lstStyle/>
          <a:p>
            <a:r>
              <a:rPr lang="fr-CA" dirty="0">
                <a:solidFill>
                  <a:schemeClr val="bg1"/>
                </a:solidFill>
              </a:rPr>
              <a:t>Exemple concret</a:t>
            </a:r>
          </a:p>
        </p:txBody>
      </p:sp>
      <p:grpSp>
        <p:nvGrpSpPr>
          <p:cNvPr id="5" name="Groupe 4"/>
          <p:cNvGrpSpPr/>
          <p:nvPr/>
        </p:nvGrpSpPr>
        <p:grpSpPr>
          <a:xfrm rot="16200000">
            <a:off x="5388407" y="590753"/>
            <a:ext cx="1757680" cy="12534494"/>
            <a:chOff x="10434320" y="-38100"/>
            <a:chExt cx="1757680" cy="6896100"/>
          </a:xfrm>
        </p:grpSpPr>
        <p:sp>
          <p:nvSpPr>
            <p:cNvPr id="6" name="Rectangle 5"/>
            <p:cNvSpPr/>
            <p:nvPr/>
          </p:nvSpPr>
          <p:spPr>
            <a:xfrm>
              <a:off x="10434320" y="-38100"/>
              <a:ext cx="1757680" cy="1825625"/>
            </a:xfrm>
            <a:prstGeom prst="rect">
              <a:avLst/>
            </a:prstGeom>
            <a:solidFill>
              <a:srgbClr val="8A9AA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p:cNvSpPr/>
            <p:nvPr/>
          </p:nvSpPr>
          <p:spPr>
            <a:xfrm>
              <a:off x="10434320" y="3758653"/>
              <a:ext cx="1757680" cy="1727748"/>
            </a:xfrm>
            <a:prstGeom prst="rect">
              <a:avLst/>
            </a:prstGeom>
            <a:solidFill>
              <a:srgbClr val="A5B8C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p:cNvSpPr/>
            <p:nvPr/>
          </p:nvSpPr>
          <p:spPr>
            <a:xfrm>
              <a:off x="10434320" y="5241753"/>
              <a:ext cx="1757680" cy="1616247"/>
            </a:xfrm>
            <a:prstGeom prst="rect">
              <a:avLst/>
            </a:prstGeom>
            <a:solidFill>
              <a:srgbClr val="D9EDF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p:cNvSpPr/>
            <p:nvPr/>
          </p:nvSpPr>
          <p:spPr>
            <a:xfrm>
              <a:off x="10434320" y="1574367"/>
              <a:ext cx="1757680" cy="2401571"/>
            </a:xfrm>
            <a:prstGeom prst="rect">
              <a:avLst/>
            </a:prstGeom>
            <a:solidFill>
              <a:srgbClr val="55BD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10" name="Espace réservé du contenu 12"/>
          <p:cNvPicPr>
            <a:picLocks noChangeAspect="1"/>
          </p:cNvPicPr>
          <p:nvPr/>
        </p:nvPicPr>
        <p:blipFill>
          <a:blip r:embed="rId2"/>
          <a:stretch>
            <a:fillRect/>
          </a:stretch>
        </p:blipFill>
        <p:spPr>
          <a:xfrm>
            <a:off x="10390311" y="2336196"/>
            <a:ext cx="1871098" cy="861839"/>
          </a:xfrm>
          <a:prstGeom prst="rect">
            <a:avLst/>
          </a:prstGeom>
        </p:spPr>
      </p:pic>
      <p:grpSp>
        <p:nvGrpSpPr>
          <p:cNvPr id="30" name="Groupe 29"/>
          <p:cNvGrpSpPr/>
          <p:nvPr/>
        </p:nvGrpSpPr>
        <p:grpSpPr>
          <a:xfrm>
            <a:off x="834398" y="2034990"/>
            <a:ext cx="3416822" cy="3173426"/>
            <a:chOff x="834398" y="2034990"/>
            <a:chExt cx="3416822" cy="3173426"/>
          </a:xfrm>
        </p:grpSpPr>
        <p:pic>
          <p:nvPicPr>
            <p:cNvPr id="13" name="Image 12"/>
            <p:cNvPicPr>
              <a:picLocks noChangeAspect="1"/>
            </p:cNvPicPr>
            <p:nvPr/>
          </p:nvPicPr>
          <p:blipFill>
            <a:blip r:embed="rId3"/>
            <a:stretch>
              <a:fillRect/>
            </a:stretch>
          </p:blipFill>
          <p:spPr>
            <a:xfrm>
              <a:off x="834398" y="3647122"/>
              <a:ext cx="1314089" cy="1561294"/>
            </a:xfrm>
            <a:prstGeom prst="rect">
              <a:avLst/>
            </a:prstGeom>
          </p:spPr>
        </p:pic>
        <p:grpSp>
          <p:nvGrpSpPr>
            <p:cNvPr id="16" name="Groupe 15"/>
            <p:cNvGrpSpPr/>
            <p:nvPr/>
          </p:nvGrpSpPr>
          <p:grpSpPr>
            <a:xfrm>
              <a:off x="1214558" y="2034990"/>
              <a:ext cx="3036662" cy="1599634"/>
              <a:chOff x="1412522" y="2234689"/>
              <a:chExt cx="3036662" cy="1599634"/>
            </a:xfrm>
          </p:grpSpPr>
          <p:sp>
            <p:nvSpPr>
              <p:cNvPr id="14" name="ZoneTexte 13"/>
              <p:cNvSpPr txBox="1"/>
              <p:nvPr/>
            </p:nvSpPr>
            <p:spPr>
              <a:xfrm>
                <a:off x="1503455" y="2537990"/>
                <a:ext cx="2868958" cy="1107996"/>
              </a:xfrm>
              <a:prstGeom prst="rect">
                <a:avLst/>
              </a:prstGeom>
              <a:noFill/>
            </p:spPr>
            <p:txBody>
              <a:bodyPr wrap="square" rtlCol="0">
                <a:spAutoFit/>
              </a:bodyPr>
              <a:lstStyle/>
              <a:p>
                <a:pPr algn="ctr"/>
                <a:r>
                  <a:rPr lang="fr-CA" sz="1600" dirty="0"/>
                  <a:t>Nous aimerions en savoir plus sur les « frais accessoires » en santé.</a:t>
                </a:r>
              </a:p>
              <a:p>
                <a:pPr algn="ctr"/>
                <a:r>
                  <a:rPr lang="fr-CA" sz="1600" b="1" dirty="0"/>
                  <a:t>Est-ce que ça nous touche?</a:t>
                </a:r>
              </a:p>
            </p:txBody>
          </p:sp>
          <p:sp>
            <p:nvSpPr>
              <p:cNvPr id="15" name="Bulle ronde 14"/>
              <p:cNvSpPr/>
              <p:nvPr/>
            </p:nvSpPr>
            <p:spPr>
              <a:xfrm>
                <a:off x="1412522" y="2234689"/>
                <a:ext cx="3036662" cy="1599634"/>
              </a:xfrm>
              <a:prstGeom prst="wedgeEllipseCallout">
                <a:avLst/>
              </a:prstGeom>
              <a:noFill/>
              <a:ln w="28575">
                <a:solidFill>
                  <a:srgbClr val="00A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sp>
        <p:nvSpPr>
          <p:cNvPr id="17" name="ZoneTexte 16"/>
          <p:cNvSpPr txBox="1"/>
          <p:nvPr/>
        </p:nvSpPr>
        <p:spPr>
          <a:xfrm>
            <a:off x="834398" y="5297864"/>
            <a:ext cx="1635425" cy="369332"/>
          </a:xfrm>
          <a:prstGeom prst="rect">
            <a:avLst/>
          </a:prstGeom>
          <a:noFill/>
        </p:spPr>
        <p:txBody>
          <a:bodyPr wrap="square" rtlCol="0">
            <a:spAutoFit/>
          </a:bodyPr>
          <a:lstStyle/>
          <a:p>
            <a:r>
              <a:rPr lang="fr-CA" b="1" dirty="0"/>
              <a:t>Les résidents</a:t>
            </a:r>
          </a:p>
        </p:txBody>
      </p:sp>
      <p:sp>
        <p:nvSpPr>
          <p:cNvPr id="19" name="ZoneTexte 18"/>
          <p:cNvSpPr txBox="1"/>
          <p:nvPr/>
        </p:nvSpPr>
        <p:spPr>
          <a:xfrm>
            <a:off x="5181727" y="5297864"/>
            <a:ext cx="1635425" cy="369332"/>
          </a:xfrm>
          <a:prstGeom prst="rect">
            <a:avLst/>
          </a:prstGeom>
          <a:noFill/>
        </p:spPr>
        <p:txBody>
          <a:bodyPr wrap="square" rtlCol="0">
            <a:spAutoFit/>
          </a:bodyPr>
          <a:lstStyle/>
          <a:p>
            <a:r>
              <a:rPr lang="fr-CA" b="1" dirty="0"/>
              <a:t>Le CMV</a:t>
            </a:r>
          </a:p>
        </p:txBody>
      </p:sp>
      <p:sp>
        <p:nvSpPr>
          <p:cNvPr id="20" name="Flèche droite 19"/>
          <p:cNvSpPr/>
          <p:nvPr/>
        </p:nvSpPr>
        <p:spPr>
          <a:xfrm>
            <a:off x="2930853" y="3898118"/>
            <a:ext cx="1089333" cy="908773"/>
          </a:xfrm>
          <a:prstGeom prst="rightArrow">
            <a:avLst/>
          </a:prstGeom>
          <a:solidFill>
            <a:srgbClr val="00A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Flèche droite 20"/>
          <p:cNvSpPr/>
          <p:nvPr/>
        </p:nvSpPr>
        <p:spPr>
          <a:xfrm>
            <a:off x="7429088" y="3898117"/>
            <a:ext cx="1089333" cy="908773"/>
          </a:xfrm>
          <a:prstGeom prst="rightArrow">
            <a:avLst/>
          </a:prstGeom>
          <a:solidFill>
            <a:srgbClr val="00A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9" name="Groupe 28"/>
          <p:cNvGrpSpPr/>
          <p:nvPr/>
        </p:nvGrpSpPr>
        <p:grpSpPr>
          <a:xfrm>
            <a:off x="4504629" y="1952074"/>
            <a:ext cx="4219772" cy="3083344"/>
            <a:chOff x="4504629" y="1952074"/>
            <a:chExt cx="4219772" cy="3083344"/>
          </a:xfrm>
        </p:grpSpPr>
        <p:pic>
          <p:nvPicPr>
            <p:cNvPr id="11" name="Image 10"/>
            <p:cNvPicPr>
              <a:picLocks noChangeAspect="1"/>
            </p:cNvPicPr>
            <p:nvPr/>
          </p:nvPicPr>
          <p:blipFill>
            <a:blip r:embed="rId4"/>
            <a:stretch>
              <a:fillRect/>
            </a:stretch>
          </p:blipFill>
          <p:spPr>
            <a:xfrm>
              <a:off x="4504629" y="2969304"/>
              <a:ext cx="2141903" cy="2066114"/>
            </a:xfrm>
            <a:prstGeom prst="rect">
              <a:avLst/>
            </a:prstGeom>
          </p:spPr>
        </p:pic>
        <p:grpSp>
          <p:nvGrpSpPr>
            <p:cNvPr id="24" name="Groupe 23"/>
            <p:cNvGrpSpPr/>
            <p:nvPr/>
          </p:nvGrpSpPr>
          <p:grpSpPr>
            <a:xfrm>
              <a:off x="6133775" y="1952074"/>
              <a:ext cx="2590626" cy="1695048"/>
              <a:chOff x="6133775" y="1952074"/>
              <a:chExt cx="2590626" cy="1695048"/>
            </a:xfrm>
          </p:grpSpPr>
          <p:sp>
            <p:nvSpPr>
              <p:cNvPr id="22" name="Pensées 21"/>
              <p:cNvSpPr/>
              <p:nvPr/>
            </p:nvSpPr>
            <p:spPr>
              <a:xfrm>
                <a:off x="6133775" y="1952074"/>
                <a:ext cx="2590626" cy="1695048"/>
              </a:xfrm>
              <a:prstGeom prst="cloudCallout">
                <a:avLst/>
              </a:prstGeom>
              <a:noFill/>
              <a:ln w="28575">
                <a:solidFill>
                  <a:srgbClr val="00A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ZoneTexte 22"/>
              <p:cNvSpPr txBox="1"/>
              <p:nvPr/>
            </p:nvSpPr>
            <p:spPr>
              <a:xfrm>
                <a:off x="6263765" y="2204591"/>
                <a:ext cx="2215299" cy="1200329"/>
              </a:xfrm>
              <a:prstGeom prst="rect">
                <a:avLst/>
              </a:prstGeom>
              <a:noFill/>
            </p:spPr>
            <p:txBody>
              <a:bodyPr wrap="square" rtlCol="0">
                <a:spAutoFit/>
              </a:bodyPr>
              <a:lstStyle/>
              <a:p>
                <a:pPr algn="ctr"/>
                <a:r>
                  <a:rPr lang="fr-CA" dirty="0"/>
                  <a:t>Nous pourrions inviter un conférencier pour nous informer.</a:t>
                </a:r>
              </a:p>
            </p:txBody>
          </p:sp>
        </p:grpSp>
      </p:grpSp>
      <p:sp>
        <p:nvSpPr>
          <p:cNvPr id="25" name="ZoneTexte 24"/>
          <p:cNvSpPr txBox="1"/>
          <p:nvPr/>
        </p:nvSpPr>
        <p:spPr>
          <a:xfrm>
            <a:off x="9218299" y="5020865"/>
            <a:ext cx="2564015" cy="923330"/>
          </a:xfrm>
          <a:prstGeom prst="rect">
            <a:avLst/>
          </a:prstGeom>
          <a:noFill/>
        </p:spPr>
        <p:txBody>
          <a:bodyPr wrap="square" rtlCol="0">
            <a:spAutoFit/>
          </a:bodyPr>
          <a:lstStyle/>
          <a:p>
            <a:pPr algn="ctr"/>
            <a:r>
              <a:rPr lang="fr-CA" b="1" dirty="0"/>
              <a:t>Un conférencier du réseau de la santé vient informer les résidents</a:t>
            </a:r>
          </a:p>
        </p:txBody>
      </p:sp>
      <p:grpSp>
        <p:nvGrpSpPr>
          <p:cNvPr id="28" name="Groupe 27"/>
          <p:cNvGrpSpPr/>
          <p:nvPr/>
        </p:nvGrpSpPr>
        <p:grpSpPr>
          <a:xfrm>
            <a:off x="9002674" y="2034990"/>
            <a:ext cx="2995266" cy="2995266"/>
            <a:chOff x="9002674" y="2034990"/>
            <a:chExt cx="2995266" cy="2995266"/>
          </a:xfrm>
        </p:grpSpPr>
        <p:pic>
          <p:nvPicPr>
            <p:cNvPr id="1026" name="Picture 2" descr="https://image.freepik.com/icones-gratuites/personne-donnant-une-conference-pour-le-grand-auditif_318-58859.png"/>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02674" y="2034990"/>
              <a:ext cx="2995266" cy="2995266"/>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p:nvSpPr>
          <p:spPr>
            <a:xfrm>
              <a:off x="9847033" y="2208619"/>
              <a:ext cx="1408572" cy="738664"/>
            </a:xfrm>
            <a:prstGeom prst="rect">
              <a:avLst/>
            </a:prstGeom>
            <a:noFill/>
          </p:spPr>
          <p:txBody>
            <a:bodyPr wrap="square" rtlCol="0">
              <a:spAutoFit/>
            </a:bodyPr>
            <a:lstStyle/>
            <a:p>
              <a:r>
                <a:rPr lang="fr-CA" sz="1400" b="1" dirty="0">
                  <a:solidFill>
                    <a:srgbClr val="00ACDC"/>
                  </a:solidFill>
                </a:rPr>
                <a:t>Frais accessoires</a:t>
              </a:r>
            </a:p>
            <a:p>
              <a:endParaRPr lang="fr-CA" sz="1400" b="1" dirty="0">
                <a:solidFill>
                  <a:srgbClr val="00ACDC"/>
                </a:solidFill>
              </a:endParaRPr>
            </a:p>
            <a:p>
              <a:r>
                <a:rPr lang="fr-CA" sz="1400" b="1" dirty="0">
                  <a:solidFill>
                    <a:srgbClr val="00ACDC"/>
                  </a:solidFill>
                </a:rPr>
                <a:t>        C’est quoi?</a:t>
              </a:r>
            </a:p>
          </p:txBody>
        </p:sp>
      </p:grpSp>
      <p:sp>
        <p:nvSpPr>
          <p:cNvPr id="33" name="ZoneTexte 32"/>
          <p:cNvSpPr txBox="1"/>
          <p:nvPr/>
        </p:nvSpPr>
        <p:spPr>
          <a:xfrm>
            <a:off x="11061426" y="192168"/>
            <a:ext cx="1486174" cy="1015663"/>
          </a:xfrm>
          <a:prstGeom prst="rect">
            <a:avLst/>
          </a:prstGeom>
          <a:noFill/>
        </p:spPr>
        <p:txBody>
          <a:bodyPr wrap="square" rtlCol="0">
            <a:spAutoFit/>
          </a:bodyPr>
          <a:lstStyle/>
          <a:p>
            <a:r>
              <a:rPr lang="fr-CA" sz="6000" dirty="0">
                <a:solidFill>
                  <a:srgbClr val="A1AEB5"/>
                </a:solidFill>
                <a:latin typeface="+mj-lt"/>
              </a:rPr>
              <a:t>8</a:t>
            </a:r>
          </a:p>
        </p:txBody>
      </p:sp>
      <p:pic>
        <p:nvPicPr>
          <p:cNvPr id="34" name="Espace réservé du contenu 12"/>
          <p:cNvPicPr>
            <a:picLocks noChangeAspect="1"/>
          </p:cNvPicPr>
          <p:nvPr/>
        </p:nvPicPr>
        <p:blipFill>
          <a:blip r:embed="rId2"/>
          <a:stretch>
            <a:fillRect/>
          </a:stretch>
        </p:blipFill>
        <p:spPr>
          <a:xfrm>
            <a:off x="4105910" y="6037320"/>
            <a:ext cx="1871098" cy="861839"/>
          </a:xfrm>
          <a:prstGeom prst="rect">
            <a:avLst/>
          </a:prstGeom>
        </p:spPr>
      </p:pic>
    </p:spTree>
    <p:extLst>
      <p:ext uri="{BB962C8B-B14F-4D97-AF65-F5344CB8AC3E}">
        <p14:creationId xmlns:p14="http://schemas.microsoft.com/office/powerpoint/2010/main" val="121649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2" descr="https://lh5.googleusercontent.com/Q-LVYMZyuWSURzcLYlvhid5z8UYwNFRS-AMxtt83KoLmcvsgLBbVtjuBo62g_x1cF5R3ffVUQhT_KmTBhi5QHyXsI-1xjEwnXDmoYmA4Z2nh2U8ub1oquPtoKE8KbYY7YqbKsie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437298">
            <a:off x="-1500183" y="-1235738"/>
            <a:ext cx="3000367" cy="325303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3"/>
          <a:stretch>
            <a:fillRect/>
          </a:stretch>
        </p:blipFill>
        <p:spPr>
          <a:xfrm>
            <a:off x="7743146" y="3536192"/>
            <a:ext cx="4479334" cy="3321808"/>
          </a:xfrm>
          <a:prstGeom prst="rect">
            <a:avLst/>
          </a:prstGeom>
        </p:spPr>
      </p:pic>
      <p:pic>
        <p:nvPicPr>
          <p:cNvPr id="8" name="Image 7"/>
          <p:cNvPicPr>
            <a:picLocks noChangeAspect="1"/>
          </p:cNvPicPr>
          <p:nvPr/>
        </p:nvPicPr>
        <p:blipFill>
          <a:blip r:embed="rId4"/>
          <a:stretch>
            <a:fillRect/>
          </a:stretch>
        </p:blipFill>
        <p:spPr>
          <a:xfrm>
            <a:off x="8006838" y="521827"/>
            <a:ext cx="4185162" cy="3014365"/>
          </a:xfrm>
          <a:prstGeom prst="rect">
            <a:avLst/>
          </a:prstGeom>
        </p:spPr>
      </p:pic>
      <p:pic>
        <p:nvPicPr>
          <p:cNvPr id="9" name="Image 8"/>
          <p:cNvPicPr>
            <a:picLocks noChangeAspect="1"/>
          </p:cNvPicPr>
          <p:nvPr/>
        </p:nvPicPr>
        <p:blipFill>
          <a:blip r:embed="rId5"/>
          <a:stretch>
            <a:fillRect/>
          </a:stretch>
        </p:blipFill>
        <p:spPr>
          <a:xfrm>
            <a:off x="0" y="3996965"/>
            <a:ext cx="4761369" cy="2861035"/>
          </a:xfrm>
          <a:prstGeom prst="rect">
            <a:avLst/>
          </a:prstGeom>
        </p:spPr>
      </p:pic>
      <p:pic>
        <p:nvPicPr>
          <p:cNvPr id="7" name="Image 6"/>
          <p:cNvPicPr>
            <a:picLocks noChangeAspect="1"/>
          </p:cNvPicPr>
          <p:nvPr/>
        </p:nvPicPr>
        <p:blipFill>
          <a:blip r:embed="rId6"/>
          <a:stretch>
            <a:fillRect/>
          </a:stretch>
        </p:blipFill>
        <p:spPr>
          <a:xfrm>
            <a:off x="4700409" y="3506772"/>
            <a:ext cx="3056065" cy="3351228"/>
          </a:xfrm>
          <a:prstGeom prst="rect">
            <a:avLst/>
          </a:prstGeom>
        </p:spPr>
      </p:pic>
      <p:sp>
        <p:nvSpPr>
          <p:cNvPr id="12" name="Titre 1"/>
          <p:cNvSpPr>
            <a:spLocks noGrp="1"/>
          </p:cNvSpPr>
          <p:nvPr>
            <p:ph type="title"/>
          </p:nvPr>
        </p:nvSpPr>
        <p:spPr>
          <a:xfrm>
            <a:off x="1073574" y="1368609"/>
            <a:ext cx="8596668" cy="1320800"/>
          </a:xfrm>
        </p:spPr>
        <p:txBody>
          <a:bodyPr>
            <a:normAutofit/>
          </a:bodyPr>
          <a:lstStyle/>
          <a:p>
            <a:r>
              <a:rPr lang="fr-CA" sz="8800" b="1" dirty="0">
                <a:solidFill>
                  <a:srgbClr val="01AEDE"/>
                </a:solidFill>
                <a:latin typeface="Segoe UI Light" panose="020B0502040204020203" pitchFamily="34" charset="0"/>
                <a:cs typeface="Segoe UI Light" panose="020B0502040204020203" pitchFamily="34" charset="0"/>
              </a:rPr>
              <a:t>Témoignages</a:t>
            </a:r>
            <a:endParaRPr lang="fr-CA" b="1" dirty="0"/>
          </a:p>
        </p:txBody>
      </p:sp>
    </p:spTree>
    <p:extLst>
      <p:ext uri="{BB962C8B-B14F-4D97-AF65-F5344CB8AC3E}">
        <p14:creationId xmlns:p14="http://schemas.microsoft.com/office/powerpoint/2010/main" val="399966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1520" y="700000"/>
            <a:ext cx="6748780" cy="1209242"/>
          </a:xfrm>
          <a:prstGeom prst="rect">
            <a:avLst/>
          </a:prstGeom>
          <a:solidFill>
            <a:srgbClr val="77C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title"/>
          </p:nvPr>
        </p:nvSpPr>
        <p:spPr>
          <a:xfrm>
            <a:off x="1447800" y="645318"/>
            <a:ext cx="5842000" cy="1325563"/>
          </a:xfrm>
        </p:spPr>
        <p:txBody>
          <a:bodyPr/>
          <a:lstStyle/>
          <a:p>
            <a:r>
              <a:rPr lang="fr-CA" dirty="0">
                <a:solidFill>
                  <a:schemeClr val="bg1"/>
                </a:solidFill>
              </a:rPr>
              <a:t>Ce qu’il faut retenir</a:t>
            </a:r>
          </a:p>
        </p:txBody>
      </p:sp>
      <p:sp>
        <p:nvSpPr>
          <p:cNvPr id="3" name="Espace réservé du contenu 2"/>
          <p:cNvSpPr>
            <a:spLocks noGrp="1"/>
          </p:cNvSpPr>
          <p:nvPr>
            <p:ph idx="1"/>
          </p:nvPr>
        </p:nvSpPr>
        <p:spPr>
          <a:xfrm>
            <a:off x="731520" y="2241445"/>
            <a:ext cx="10515600" cy="777875"/>
          </a:xfrm>
        </p:spPr>
        <p:txBody>
          <a:bodyPr/>
          <a:lstStyle/>
          <a:p>
            <a:pPr marL="0" indent="0">
              <a:buNone/>
            </a:pPr>
            <a:r>
              <a:rPr lang="fr-CA" dirty="0"/>
              <a:t>L’esprit d’un CMV repose sur trois grands principes :</a:t>
            </a:r>
          </a:p>
        </p:txBody>
      </p:sp>
      <p:sp>
        <p:nvSpPr>
          <p:cNvPr id="5" name="ZoneTexte 4"/>
          <p:cNvSpPr txBox="1"/>
          <p:nvPr/>
        </p:nvSpPr>
        <p:spPr>
          <a:xfrm>
            <a:off x="734060" y="2869385"/>
            <a:ext cx="10591800" cy="707886"/>
          </a:xfrm>
          <a:prstGeom prst="rect">
            <a:avLst/>
          </a:prstGeom>
          <a:noFill/>
        </p:spPr>
        <p:txBody>
          <a:bodyPr wrap="square" rtlCol="0">
            <a:spAutoFit/>
          </a:bodyPr>
          <a:lstStyle/>
          <a:p>
            <a:r>
              <a:rPr lang="fr-CA" sz="4000" dirty="0">
                <a:solidFill>
                  <a:srgbClr val="00ACDC"/>
                </a:solidFill>
              </a:rPr>
              <a:t>HARMONIE </a:t>
            </a:r>
            <a:r>
              <a:rPr lang="fr-CA" sz="4000" dirty="0">
                <a:solidFill>
                  <a:srgbClr val="A1AEB5"/>
                </a:solidFill>
              </a:rPr>
              <a:t>|</a:t>
            </a:r>
            <a:r>
              <a:rPr lang="fr-CA" sz="4000" dirty="0">
                <a:solidFill>
                  <a:srgbClr val="00ACDC"/>
                </a:solidFill>
              </a:rPr>
              <a:t> COOPÉRATION </a:t>
            </a:r>
            <a:r>
              <a:rPr lang="fr-CA" sz="4000" dirty="0">
                <a:solidFill>
                  <a:srgbClr val="A1AEB5"/>
                </a:solidFill>
              </a:rPr>
              <a:t>|</a:t>
            </a:r>
            <a:r>
              <a:rPr lang="fr-CA" sz="4000" dirty="0">
                <a:solidFill>
                  <a:srgbClr val="00ACDC"/>
                </a:solidFill>
              </a:rPr>
              <a:t> AUTONOMIE</a:t>
            </a:r>
          </a:p>
        </p:txBody>
      </p:sp>
      <p:sp>
        <p:nvSpPr>
          <p:cNvPr id="6" name="ZoneTexte 5"/>
          <p:cNvSpPr txBox="1"/>
          <p:nvPr/>
        </p:nvSpPr>
        <p:spPr>
          <a:xfrm>
            <a:off x="731520" y="3935302"/>
            <a:ext cx="9633391" cy="2677656"/>
          </a:xfrm>
          <a:prstGeom prst="rect">
            <a:avLst/>
          </a:prstGeom>
          <a:noFill/>
        </p:spPr>
        <p:txBody>
          <a:bodyPr wrap="square" rtlCol="0">
            <a:spAutoFit/>
          </a:bodyPr>
          <a:lstStyle/>
          <a:p>
            <a:r>
              <a:rPr lang="fr-CA" sz="2800" dirty="0"/>
              <a:t>Le but d’un CMV est de </a:t>
            </a:r>
            <a:r>
              <a:rPr lang="fr-CA" sz="2800" b="1" dirty="0"/>
              <a:t>faciliter la communication </a:t>
            </a:r>
            <a:r>
              <a:rPr lang="fr-CA" sz="2800" dirty="0"/>
              <a:t>entre tous: résidents, gestionnaire, personnel et votre communauté.</a:t>
            </a:r>
          </a:p>
          <a:p>
            <a:endParaRPr lang="fr-CA" sz="2800" dirty="0"/>
          </a:p>
          <a:p>
            <a:r>
              <a:rPr lang="fr-CA" sz="2800" dirty="0"/>
              <a:t>En collaborant respectueusement, nous pouvons améliorer la qualité de vie de tous pour </a:t>
            </a:r>
            <a:r>
              <a:rPr lang="fr-CA" sz="2800" b="1" dirty="0"/>
              <a:t>faire de votre milieu de vie un endroit à votre image</a:t>
            </a:r>
            <a:r>
              <a:rPr lang="fr-CA" sz="2800" dirty="0"/>
              <a:t>.</a:t>
            </a:r>
          </a:p>
        </p:txBody>
      </p:sp>
      <p:grpSp>
        <p:nvGrpSpPr>
          <p:cNvPr id="7" name="Groupe 6"/>
          <p:cNvGrpSpPr/>
          <p:nvPr/>
        </p:nvGrpSpPr>
        <p:grpSpPr>
          <a:xfrm>
            <a:off x="10434320" y="-38100"/>
            <a:ext cx="1757680" cy="6896100"/>
            <a:chOff x="10434320" y="-38100"/>
            <a:chExt cx="1757680" cy="6896100"/>
          </a:xfrm>
        </p:grpSpPr>
        <p:sp>
          <p:nvSpPr>
            <p:cNvPr id="8" name="Rectangle 7"/>
            <p:cNvSpPr/>
            <p:nvPr/>
          </p:nvSpPr>
          <p:spPr>
            <a:xfrm>
              <a:off x="10434320" y="-38100"/>
              <a:ext cx="1757680" cy="1825625"/>
            </a:xfrm>
            <a:prstGeom prst="rect">
              <a:avLst/>
            </a:prstGeom>
            <a:solidFill>
              <a:srgbClr val="8A9AA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p:cNvSpPr/>
            <p:nvPr/>
          </p:nvSpPr>
          <p:spPr>
            <a:xfrm>
              <a:off x="10434320" y="3758653"/>
              <a:ext cx="1757680" cy="1727748"/>
            </a:xfrm>
            <a:prstGeom prst="rect">
              <a:avLst/>
            </a:prstGeom>
            <a:solidFill>
              <a:srgbClr val="A5B8C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p:cNvSpPr/>
            <p:nvPr/>
          </p:nvSpPr>
          <p:spPr>
            <a:xfrm>
              <a:off x="10434320" y="5241753"/>
              <a:ext cx="1757680" cy="1616247"/>
            </a:xfrm>
            <a:prstGeom prst="rect">
              <a:avLst/>
            </a:prstGeom>
            <a:solidFill>
              <a:srgbClr val="D9EDF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p:cNvSpPr/>
            <p:nvPr/>
          </p:nvSpPr>
          <p:spPr>
            <a:xfrm>
              <a:off x="10434320" y="1574367"/>
              <a:ext cx="1757680" cy="2401571"/>
            </a:xfrm>
            <a:prstGeom prst="rect">
              <a:avLst/>
            </a:prstGeom>
            <a:solidFill>
              <a:srgbClr val="55BD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12" name="Espace réservé du contenu 12"/>
          <p:cNvPicPr>
            <a:picLocks noChangeAspect="1"/>
          </p:cNvPicPr>
          <p:nvPr/>
        </p:nvPicPr>
        <p:blipFill>
          <a:blip r:embed="rId2"/>
          <a:stretch>
            <a:fillRect/>
          </a:stretch>
        </p:blipFill>
        <p:spPr>
          <a:xfrm>
            <a:off x="10390311" y="2336196"/>
            <a:ext cx="1871098" cy="861839"/>
          </a:xfrm>
          <a:prstGeom prst="rect">
            <a:avLst/>
          </a:prstGeom>
        </p:spPr>
      </p:pic>
      <p:sp>
        <p:nvSpPr>
          <p:cNvPr id="13" name="ZoneTexte 12"/>
          <p:cNvSpPr txBox="1"/>
          <p:nvPr/>
        </p:nvSpPr>
        <p:spPr>
          <a:xfrm>
            <a:off x="11061426" y="192168"/>
            <a:ext cx="1486174" cy="1015663"/>
          </a:xfrm>
          <a:prstGeom prst="rect">
            <a:avLst/>
          </a:prstGeom>
          <a:noFill/>
        </p:spPr>
        <p:txBody>
          <a:bodyPr wrap="square" rtlCol="0">
            <a:spAutoFit/>
          </a:bodyPr>
          <a:lstStyle/>
          <a:p>
            <a:r>
              <a:rPr lang="fr-CA" sz="6000" dirty="0">
                <a:solidFill>
                  <a:schemeClr val="bg1"/>
                </a:solidFill>
                <a:latin typeface="+mj-lt"/>
              </a:rPr>
              <a:t>10</a:t>
            </a:r>
          </a:p>
        </p:txBody>
      </p:sp>
    </p:spTree>
    <p:extLst>
      <p:ext uri="{BB962C8B-B14F-4D97-AF65-F5344CB8AC3E}">
        <p14:creationId xmlns:p14="http://schemas.microsoft.com/office/powerpoint/2010/main" val="367954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257" y="794833"/>
            <a:ext cx="10395045" cy="1625600"/>
          </a:xfrm>
        </p:spPr>
        <p:txBody>
          <a:bodyPr>
            <a:noAutofit/>
          </a:bodyPr>
          <a:lstStyle/>
          <a:p>
            <a:pPr algn="ctr">
              <a:buClr>
                <a:srgbClr val="00A5D0"/>
              </a:buClr>
            </a:pPr>
            <a:r>
              <a:rPr lang="fr-CA" sz="6600" dirty="0">
                <a:solidFill>
                  <a:srgbClr val="01ADDD"/>
                </a:solidFill>
                <a:cs typeface="Segoe UI Light" panose="020B0502040204020203" pitchFamily="34" charset="0"/>
              </a:rPr>
              <a:t>Merci de votre attention!</a:t>
            </a:r>
          </a:p>
        </p:txBody>
      </p:sp>
      <p:pic>
        <p:nvPicPr>
          <p:cNvPr id="1026" name="Picture 2" descr="http://www.publicdomainpictures.net/pictures/40000/nahled/question-mark.jpg"/>
          <p:cNvPicPr>
            <a:picLocks noGrp="1" noChangeAspect="1" noChangeArrowheads="1"/>
          </p:cNvPicPr>
          <p:nvPr>
            <p:ph idx="1"/>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15553" y="3120446"/>
            <a:ext cx="2493433" cy="249343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900252" y="3434406"/>
            <a:ext cx="4771647" cy="1938992"/>
          </a:xfrm>
          <a:prstGeom prst="rect">
            <a:avLst/>
          </a:prstGeom>
          <a:noFill/>
        </p:spPr>
        <p:txBody>
          <a:bodyPr wrap="square" rtlCol="0">
            <a:spAutoFit/>
          </a:bodyPr>
          <a:lstStyle/>
          <a:p>
            <a:pPr algn="just"/>
            <a:r>
              <a:rPr lang="fr-CA" sz="4000" b="1" dirty="0">
                <a:latin typeface="Segoe UI Light" panose="020B0502040204020203" pitchFamily="34" charset="0"/>
                <a:cs typeface="Segoe UI Light" panose="020B0502040204020203" pitchFamily="34" charset="0"/>
              </a:rPr>
              <a:t>Qu’est-ce qui ferait votre bonheur dans votre milieu de vie?</a:t>
            </a:r>
          </a:p>
        </p:txBody>
      </p:sp>
      <p:grpSp>
        <p:nvGrpSpPr>
          <p:cNvPr id="12" name="Groupe 11"/>
          <p:cNvGrpSpPr/>
          <p:nvPr/>
        </p:nvGrpSpPr>
        <p:grpSpPr>
          <a:xfrm>
            <a:off x="10434320" y="-38100"/>
            <a:ext cx="1757680" cy="6896100"/>
            <a:chOff x="10434320" y="-38100"/>
            <a:chExt cx="1757680" cy="6896100"/>
          </a:xfrm>
        </p:grpSpPr>
        <p:sp>
          <p:nvSpPr>
            <p:cNvPr id="13" name="Rectangle 12"/>
            <p:cNvSpPr/>
            <p:nvPr/>
          </p:nvSpPr>
          <p:spPr>
            <a:xfrm>
              <a:off x="10434320" y="-38100"/>
              <a:ext cx="1757680" cy="1825625"/>
            </a:xfrm>
            <a:prstGeom prst="rect">
              <a:avLst/>
            </a:prstGeom>
            <a:solidFill>
              <a:srgbClr val="8A9AA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p:cNvSpPr/>
            <p:nvPr/>
          </p:nvSpPr>
          <p:spPr>
            <a:xfrm>
              <a:off x="10434320" y="3758653"/>
              <a:ext cx="1757680" cy="1727748"/>
            </a:xfrm>
            <a:prstGeom prst="rect">
              <a:avLst/>
            </a:prstGeom>
            <a:solidFill>
              <a:srgbClr val="A5B8C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Rectangle 14"/>
            <p:cNvSpPr/>
            <p:nvPr/>
          </p:nvSpPr>
          <p:spPr>
            <a:xfrm>
              <a:off x="10434320" y="5241753"/>
              <a:ext cx="1757680" cy="1616247"/>
            </a:xfrm>
            <a:prstGeom prst="rect">
              <a:avLst/>
            </a:prstGeom>
            <a:solidFill>
              <a:srgbClr val="D9EDF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Rectangle 15"/>
            <p:cNvSpPr/>
            <p:nvPr/>
          </p:nvSpPr>
          <p:spPr>
            <a:xfrm>
              <a:off x="10434320" y="1574367"/>
              <a:ext cx="1757680" cy="2401571"/>
            </a:xfrm>
            <a:prstGeom prst="rect">
              <a:avLst/>
            </a:prstGeom>
            <a:solidFill>
              <a:srgbClr val="55BD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17" name="Espace réservé du contenu 12"/>
          <p:cNvPicPr>
            <a:picLocks noChangeAspect="1"/>
          </p:cNvPicPr>
          <p:nvPr/>
        </p:nvPicPr>
        <p:blipFill>
          <a:blip r:embed="rId3"/>
          <a:stretch>
            <a:fillRect/>
          </a:stretch>
        </p:blipFill>
        <p:spPr>
          <a:xfrm>
            <a:off x="10390311" y="2336196"/>
            <a:ext cx="1871098" cy="861839"/>
          </a:xfrm>
          <a:prstGeom prst="rect">
            <a:avLst/>
          </a:prstGeom>
        </p:spPr>
      </p:pic>
    </p:spTree>
    <p:extLst>
      <p:ext uri="{BB962C8B-B14F-4D97-AF65-F5344CB8AC3E}">
        <p14:creationId xmlns:p14="http://schemas.microsoft.com/office/powerpoint/2010/main" val="319969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200" fill="hold">
                                          <p:stCondLst>
                                            <p:cond delay="0"/>
                                          </p:stCondLst>
                                        </p:cTn>
                                        <p:tgtEl>
                                          <p:spTgt spid="1026"/>
                                        </p:tgtEl>
                                        <p:attrNameLst>
                                          <p:attrName>r</p:attrName>
                                        </p:attrNameLst>
                                      </p:cBhvr>
                                    </p:animRot>
                                    <p:animRot by="-240000">
                                      <p:cBhvr>
                                        <p:cTn id="7" dur="400" fill="hold">
                                          <p:stCondLst>
                                            <p:cond delay="400"/>
                                          </p:stCondLst>
                                        </p:cTn>
                                        <p:tgtEl>
                                          <p:spTgt spid="1026"/>
                                        </p:tgtEl>
                                        <p:attrNameLst>
                                          <p:attrName>r</p:attrName>
                                        </p:attrNameLst>
                                      </p:cBhvr>
                                    </p:animRot>
                                    <p:animRot by="240000">
                                      <p:cBhvr>
                                        <p:cTn id="8" dur="400" fill="hold">
                                          <p:stCondLst>
                                            <p:cond delay="800"/>
                                          </p:stCondLst>
                                        </p:cTn>
                                        <p:tgtEl>
                                          <p:spTgt spid="1026"/>
                                        </p:tgtEl>
                                        <p:attrNameLst>
                                          <p:attrName>r</p:attrName>
                                        </p:attrNameLst>
                                      </p:cBhvr>
                                    </p:animRot>
                                    <p:animRot by="-240000">
                                      <p:cBhvr>
                                        <p:cTn id="9" dur="400" fill="hold">
                                          <p:stCondLst>
                                            <p:cond delay="1200"/>
                                          </p:stCondLst>
                                        </p:cTn>
                                        <p:tgtEl>
                                          <p:spTgt spid="1026"/>
                                        </p:tgtEl>
                                        <p:attrNameLst>
                                          <p:attrName>r</p:attrName>
                                        </p:attrNameLst>
                                      </p:cBhvr>
                                    </p:animRot>
                                    <p:animRot by="120000">
                                      <p:cBhvr>
                                        <p:cTn id="10" dur="400" fill="hold">
                                          <p:stCondLst>
                                            <p:cond delay="1600"/>
                                          </p:stCondLst>
                                        </p:cTn>
                                        <p:tgtEl>
                                          <p:spTgt spid="1026"/>
                                        </p:tgtEl>
                                        <p:attrNameLst>
                                          <p:attrName>r</p:attrName>
                                        </p:attrNameLst>
                                      </p:cBhvr>
                                    </p:animRot>
                                  </p:childTnLst>
                                </p:cTn>
                              </p:par>
                            </p:childTnLst>
                          </p:cTn>
                        </p:par>
                        <p:par>
                          <p:cTn id="11" fill="hold">
                            <p:stCondLst>
                              <p:cond delay="2000"/>
                            </p:stCondLst>
                            <p:childTnLst>
                              <p:par>
                                <p:cTn id="12" presetID="26"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10434320" y="-38100"/>
            <a:ext cx="1757680" cy="6896100"/>
            <a:chOff x="10434320" y="-38100"/>
            <a:chExt cx="1757680" cy="6896100"/>
          </a:xfrm>
        </p:grpSpPr>
        <p:sp>
          <p:nvSpPr>
            <p:cNvPr id="6" name="Rectangle 5"/>
            <p:cNvSpPr/>
            <p:nvPr/>
          </p:nvSpPr>
          <p:spPr>
            <a:xfrm>
              <a:off x="10434320" y="-38100"/>
              <a:ext cx="1757680" cy="1825625"/>
            </a:xfrm>
            <a:prstGeom prst="rect">
              <a:avLst/>
            </a:prstGeom>
            <a:solidFill>
              <a:srgbClr val="8A9AA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p:cNvSpPr/>
            <p:nvPr/>
          </p:nvSpPr>
          <p:spPr>
            <a:xfrm>
              <a:off x="10434320" y="3758653"/>
              <a:ext cx="1757680" cy="1727748"/>
            </a:xfrm>
            <a:prstGeom prst="rect">
              <a:avLst/>
            </a:prstGeom>
            <a:solidFill>
              <a:srgbClr val="A5B8C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p:cNvSpPr/>
            <p:nvPr/>
          </p:nvSpPr>
          <p:spPr>
            <a:xfrm>
              <a:off x="10434320" y="5241753"/>
              <a:ext cx="1757680" cy="1616247"/>
            </a:xfrm>
            <a:prstGeom prst="rect">
              <a:avLst/>
            </a:prstGeom>
            <a:solidFill>
              <a:srgbClr val="D9EDF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p:cNvSpPr/>
            <p:nvPr/>
          </p:nvSpPr>
          <p:spPr>
            <a:xfrm>
              <a:off x="10434320" y="1574367"/>
              <a:ext cx="1757680" cy="2401571"/>
            </a:xfrm>
            <a:prstGeom prst="rect">
              <a:avLst/>
            </a:prstGeom>
            <a:solidFill>
              <a:srgbClr val="55BD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0" name="Rectangle 9"/>
          <p:cNvSpPr/>
          <p:nvPr/>
        </p:nvSpPr>
        <p:spPr>
          <a:xfrm>
            <a:off x="731520" y="700000"/>
            <a:ext cx="6748780" cy="1209242"/>
          </a:xfrm>
          <a:prstGeom prst="rect">
            <a:avLst/>
          </a:prstGeom>
          <a:solidFill>
            <a:srgbClr val="77C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nvPr>
        </p:nvSpPr>
        <p:spPr>
          <a:xfrm>
            <a:off x="1200013" y="629718"/>
            <a:ext cx="10515600" cy="1325563"/>
          </a:xfrm>
        </p:spPr>
        <p:txBody>
          <a:bodyPr>
            <a:normAutofit/>
          </a:bodyPr>
          <a:lstStyle/>
          <a:p>
            <a:r>
              <a:rPr lang="fr-CA" sz="4800" b="1" dirty="0">
                <a:solidFill>
                  <a:schemeClr val="bg1"/>
                </a:solidFill>
                <a:cs typeface="Segoe UI Light" panose="020B0502040204020203" pitchFamily="34" charset="0"/>
              </a:rPr>
              <a:t>Plan de présentation</a:t>
            </a:r>
          </a:p>
        </p:txBody>
      </p:sp>
      <p:pic>
        <p:nvPicPr>
          <p:cNvPr id="13" name="Espace réservé du contenu 12"/>
          <p:cNvPicPr>
            <a:picLocks noGrp="1" noChangeAspect="1"/>
          </p:cNvPicPr>
          <p:nvPr>
            <p:ph idx="1"/>
          </p:nvPr>
        </p:nvPicPr>
        <p:blipFill>
          <a:blip r:embed="rId2"/>
          <a:stretch>
            <a:fillRect/>
          </a:stretch>
        </p:blipFill>
        <p:spPr>
          <a:xfrm>
            <a:off x="10390311" y="2336196"/>
            <a:ext cx="1871098" cy="861839"/>
          </a:xfrm>
        </p:spPr>
      </p:pic>
      <p:sp>
        <p:nvSpPr>
          <p:cNvPr id="15" name="ZoneTexte 14"/>
          <p:cNvSpPr txBox="1"/>
          <p:nvPr/>
        </p:nvSpPr>
        <p:spPr>
          <a:xfrm>
            <a:off x="1200013" y="2025563"/>
            <a:ext cx="9386182" cy="5047536"/>
          </a:xfrm>
          <a:prstGeom prst="rect">
            <a:avLst/>
          </a:prstGeom>
          <a:noFill/>
        </p:spPr>
        <p:txBody>
          <a:bodyPr wrap="square" rtlCol="0">
            <a:spAutoFit/>
          </a:bodyPr>
          <a:lstStyle/>
          <a:p>
            <a:pPr marL="514350" indent="-514350">
              <a:buClr>
                <a:srgbClr val="00ACDC"/>
              </a:buClr>
              <a:buFont typeface="+mj-lt"/>
              <a:buAutoNum type="arabicPeriod"/>
            </a:pPr>
            <a:r>
              <a:rPr lang="fr-CA" sz="2600" dirty="0"/>
              <a:t>Mission de l’AQDR</a:t>
            </a:r>
          </a:p>
          <a:p>
            <a:pPr marL="514350" indent="-514350">
              <a:buClr>
                <a:srgbClr val="00ACDC"/>
              </a:buClr>
              <a:buFont typeface="+mj-lt"/>
              <a:buAutoNum type="arabicPeriod"/>
            </a:pPr>
            <a:r>
              <a:rPr lang="fr-CA" sz="2600" dirty="0"/>
              <a:t>Partenariat avec le gouvernement du Québec</a:t>
            </a:r>
          </a:p>
          <a:p>
            <a:pPr marL="514350" indent="-514350">
              <a:buClr>
                <a:srgbClr val="00ACDC"/>
              </a:buClr>
              <a:buFont typeface="+mj-lt"/>
              <a:buAutoNum type="arabicPeriod"/>
            </a:pPr>
            <a:r>
              <a:rPr lang="fr-CA" sz="2600" dirty="0"/>
              <a:t>La définition d’un CMV</a:t>
            </a:r>
          </a:p>
          <a:p>
            <a:pPr marL="514350" indent="-514350">
              <a:buClr>
                <a:srgbClr val="00ACDC"/>
              </a:buClr>
              <a:buFont typeface="+mj-lt"/>
              <a:buAutoNum type="arabicPeriod"/>
            </a:pPr>
            <a:r>
              <a:rPr lang="fr-CA" sz="2600" dirty="0"/>
              <a:t>Pourquoi un CMV?</a:t>
            </a:r>
          </a:p>
          <a:p>
            <a:pPr marL="514350" indent="-514350">
              <a:buClr>
                <a:srgbClr val="00ACDC"/>
              </a:buClr>
              <a:buFont typeface="+mj-lt"/>
              <a:buAutoNum type="arabicPeriod"/>
            </a:pPr>
            <a:r>
              <a:rPr lang="fr-CA" sz="2600" dirty="0"/>
              <a:t>Comment ça marche?</a:t>
            </a:r>
          </a:p>
          <a:p>
            <a:pPr marL="514350" indent="-514350">
              <a:buClr>
                <a:srgbClr val="00ACDC"/>
              </a:buClr>
              <a:buFont typeface="+mj-lt"/>
              <a:buAutoNum type="arabicPeriod"/>
            </a:pPr>
            <a:r>
              <a:rPr lang="fr-CA" sz="2600" dirty="0"/>
              <a:t>Les rôles principaux</a:t>
            </a:r>
          </a:p>
          <a:p>
            <a:pPr marL="514350" indent="-514350">
              <a:buClr>
                <a:srgbClr val="00ACDC"/>
              </a:buClr>
              <a:buFont typeface="+mj-lt"/>
              <a:buAutoNum type="arabicPeriod"/>
            </a:pPr>
            <a:r>
              <a:rPr lang="fr-CA" sz="2600" dirty="0"/>
              <a:t>Rôle de l’AQDR</a:t>
            </a:r>
          </a:p>
          <a:p>
            <a:pPr marL="514350" indent="-514350">
              <a:buClr>
                <a:srgbClr val="00ACDC"/>
              </a:buClr>
              <a:buFont typeface="+mj-lt"/>
              <a:buAutoNum type="arabicPeriod"/>
            </a:pPr>
            <a:r>
              <a:rPr lang="fr-CA" sz="2600" dirty="0"/>
              <a:t>Exemple concret</a:t>
            </a:r>
          </a:p>
          <a:p>
            <a:pPr marL="514350" indent="-514350">
              <a:buClr>
                <a:srgbClr val="00ACDC"/>
              </a:buClr>
              <a:buFont typeface="+mj-lt"/>
              <a:buAutoNum type="arabicPeriod"/>
            </a:pPr>
            <a:r>
              <a:rPr lang="fr-CA" sz="2600" dirty="0"/>
              <a:t>Témoignages</a:t>
            </a:r>
          </a:p>
          <a:p>
            <a:pPr marL="514350" indent="-514350">
              <a:buClr>
                <a:srgbClr val="00ACDC"/>
              </a:buClr>
              <a:buFont typeface="+mj-lt"/>
              <a:buAutoNum type="arabicPeriod"/>
            </a:pPr>
            <a:r>
              <a:rPr lang="fr-CA" sz="2600" dirty="0"/>
              <a:t>Ce qu’il faut retenir</a:t>
            </a:r>
          </a:p>
          <a:p>
            <a:pPr marL="514350" indent="-514350">
              <a:buClr>
                <a:srgbClr val="00ACDC"/>
              </a:buClr>
              <a:buFont typeface="+mj-lt"/>
              <a:buAutoNum type="arabicPeriod"/>
            </a:pPr>
            <a:r>
              <a:rPr lang="fr-CA" sz="2600" dirty="0"/>
              <a:t>Période de questions</a:t>
            </a:r>
          </a:p>
          <a:p>
            <a:pPr marL="342900" indent="-342900">
              <a:buFont typeface="+mj-lt"/>
              <a:buAutoNum type="arabicPeriod"/>
            </a:pPr>
            <a:endParaRPr lang="fr-CA" dirty="0"/>
          </a:p>
          <a:p>
            <a:pPr marL="342900" indent="-342900">
              <a:buFont typeface="+mj-lt"/>
              <a:buAutoNum type="arabicPeriod"/>
            </a:pPr>
            <a:endParaRPr lang="fr-CA" dirty="0"/>
          </a:p>
        </p:txBody>
      </p:sp>
    </p:spTree>
    <p:extLst>
      <p:ext uri="{BB962C8B-B14F-4D97-AF65-F5344CB8AC3E}">
        <p14:creationId xmlns:p14="http://schemas.microsoft.com/office/powerpoint/2010/main" val="406055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31520" y="700000"/>
            <a:ext cx="6748780" cy="1209242"/>
          </a:xfrm>
          <a:prstGeom prst="rect">
            <a:avLst/>
          </a:prstGeom>
          <a:solidFill>
            <a:srgbClr val="77C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nvPr>
        </p:nvSpPr>
        <p:spPr>
          <a:xfrm>
            <a:off x="1288913" y="645230"/>
            <a:ext cx="10515600" cy="1325563"/>
          </a:xfrm>
        </p:spPr>
        <p:txBody>
          <a:bodyPr>
            <a:normAutofit/>
          </a:bodyPr>
          <a:lstStyle/>
          <a:p>
            <a:r>
              <a:rPr lang="fr-CA" sz="4800" dirty="0">
                <a:solidFill>
                  <a:schemeClr val="bg1"/>
                </a:solidFill>
                <a:cs typeface="Segoe UI Light" panose="020B0502040204020203" pitchFamily="34" charset="0"/>
              </a:rPr>
              <a:t>Mission de l’AQDR</a:t>
            </a:r>
            <a:endParaRPr lang="fr-CA" sz="4800" dirty="0">
              <a:solidFill>
                <a:schemeClr val="bg1"/>
              </a:solidFill>
            </a:endParaRPr>
          </a:p>
        </p:txBody>
      </p:sp>
      <p:sp>
        <p:nvSpPr>
          <p:cNvPr id="3" name="Espace réservé du contenu 2"/>
          <p:cNvSpPr>
            <a:spLocks noGrp="1"/>
          </p:cNvSpPr>
          <p:nvPr>
            <p:ph idx="1"/>
          </p:nvPr>
        </p:nvSpPr>
        <p:spPr>
          <a:xfrm>
            <a:off x="731520" y="2423855"/>
            <a:ext cx="8596668" cy="4193761"/>
          </a:xfrm>
        </p:spPr>
        <p:txBody>
          <a:bodyPr>
            <a:normAutofit fontScale="25000" lnSpcReduction="20000"/>
          </a:bodyPr>
          <a:lstStyle/>
          <a:p>
            <a:pPr algn="just">
              <a:buBlip>
                <a:blip r:embed="rId2"/>
              </a:buBlip>
            </a:pPr>
            <a:r>
              <a:rPr lang="fr-CA" sz="8000" dirty="0">
                <a:latin typeface="Segoe UI Light" panose="020B0502040204020203" pitchFamily="34" charset="0"/>
                <a:cs typeface="Segoe UI Light" panose="020B0502040204020203" pitchFamily="34" charset="0"/>
              </a:rPr>
              <a:t>La mission officielle de l’AQDR est la </a:t>
            </a:r>
            <a:r>
              <a:rPr lang="fr-CA" sz="8000" b="1" dirty="0">
                <a:latin typeface="Segoe UI Light" panose="020B0502040204020203" pitchFamily="34" charset="0"/>
                <a:cs typeface="Segoe UI Light" panose="020B0502040204020203" pitchFamily="34" charset="0"/>
              </a:rPr>
              <a:t>défense collective </a:t>
            </a:r>
            <a:r>
              <a:rPr lang="fr-CA" sz="8000" dirty="0">
                <a:latin typeface="Segoe UI Light" panose="020B0502040204020203" pitchFamily="34" charset="0"/>
                <a:cs typeface="Segoe UI Light" panose="020B0502040204020203" pitchFamily="34" charset="0"/>
              </a:rPr>
              <a:t>des droits culturels, sociaux et économiques des personnes retraitées et préretraitées.</a:t>
            </a:r>
          </a:p>
          <a:p>
            <a:pPr marL="0" indent="0" algn="just">
              <a:buNone/>
            </a:pPr>
            <a:endParaRPr lang="fr-CA" sz="8000" dirty="0">
              <a:latin typeface="Segoe UI Light" panose="020B0502040204020203" pitchFamily="34" charset="0"/>
              <a:cs typeface="Segoe UI Light" panose="020B0502040204020203" pitchFamily="34" charset="0"/>
            </a:endParaRPr>
          </a:p>
          <a:p>
            <a:pPr algn="just">
              <a:buBlip>
                <a:blip r:embed="rId2"/>
              </a:buBlip>
            </a:pPr>
            <a:r>
              <a:rPr lang="fr-CA" sz="8000" dirty="0">
                <a:latin typeface="Segoe UI Light" panose="020B0502040204020203" pitchFamily="34" charset="0"/>
                <a:cs typeface="Segoe UI Light" panose="020B0502040204020203" pitchFamily="34" charset="0"/>
              </a:rPr>
              <a:t>Elle est active depuis plus de </a:t>
            </a:r>
            <a:r>
              <a:rPr lang="fr-CA" sz="8000" b="1" dirty="0">
                <a:latin typeface="Segoe UI Light" panose="020B0502040204020203" pitchFamily="34" charset="0"/>
                <a:cs typeface="Segoe UI Light" panose="020B0502040204020203" pitchFamily="34" charset="0"/>
              </a:rPr>
              <a:t>35 ans </a:t>
            </a:r>
            <a:r>
              <a:rPr lang="fr-CA" sz="8000" dirty="0">
                <a:latin typeface="Segoe UI Light" panose="020B0502040204020203" pitchFamily="34" charset="0"/>
                <a:cs typeface="Segoe UI Light" panose="020B0502040204020203" pitchFamily="34" charset="0"/>
              </a:rPr>
              <a:t>auprès des gouvernements et auprès de divers organismes en intervenant directement sur des dossiers d’actualité pour assurer une meilleure qualité de vie aux personnes aînées.</a:t>
            </a:r>
          </a:p>
          <a:p>
            <a:pPr marL="0" indent="0" algn="just">
              <a:buNone/>
            </a:pPr>
            <a:endParaRPr lang="fr-CA" sz="8000" dirty="0">
              <a:latin typeface="Segoe UI Light" panose="020B0502040204020203" pitchFamily="34" charset="0"/>
              <a:cs typeface="Segoe UI Light" panose="020B0502040204020203" pitchFamily="34" charset="0"/>
            </a:endParaRPr>
          </a:p>
          <a:p>
            <a:pPr algn="just">
              <a:buBlip>
                <a:blip r:embed="rId2"/>
              </a:buBlip>
            </a:pPr>
            <a:r>
              <a:rPr lang="fr-CA" sz="8000" dirty="0">
                <a:latin typeface="Segoe UI Light" panose="020B0502040204020203" pitchFamily="34" charset="0"/>
                <a:cs typeface="Segoe UI Light" panose="020B0502040204020203" pitchFamily="34" charset="0"/>
              </a:rPr>
              <a:t>Elle compte aujourd’hui près de </a:t>
            </a:r>
            <a:r>
              <a:rPr lang="fr-CA" sz="8000" b="1" dirty="0">
                <a:latin typeface="Segoe UI Light" panose="020B0502040204020203" pitchFamily="34" charset="0"/>
                <a:cs typeface="Segoe UI Light" panose="020B0502040204020203" pitchFamily="34" charset="0"/>
              </a:rPr>
              <a:t>25 000 membres </a:t>
            </a:r>
            <a:r>
              <a:rPr lang="fr-CA" sz="8000" dirty="0">
                <a:latin typeface="Segoe UI Light" panose="020B0502040204020203" pitchFamily="34" charset="0"/>
                <a:cs typeface="Segoe UI Light" panose="020B0502040204020203" pitchFamily="34" charset="0"/>
              </a:rPr>
              <a:t>regroupés en 42 sections locales partout au Québec.</a:t>
            </a:r>
          </a:p>
          <a:p>
            <a:pPr marL="0" indent="0" algn="just">
              <a:buNone/>
            </a:pPr>
            <a:endParaRPr lang="fr-CA" sz="8000" dirty="0">
              <a:latin typeface="Segoe UI Light" panose="020B0502040204020203" pitchFamily="34" charset="0"/>
              <a:cs typeface="Segoe UI Light" panose="020B0502040204020203" pitchFamily="34" charset="0"/>
            </a:endParaRPr>
          </a:p>
          <a:p>
            <a:pPr algn="just">
              <a:buBlip>
                <a:blip r:embed="rId2"/>
              </a:buBlip>
            </a:pPr>
            <a:r>
              <a:rPr lang="fr-CA" sz="8000" dirty="0">
                <a:latin typeface="Segoe UI Light" panose="020B0502040204020203" pitchFamily="34" charset="0"/>
                <a:cs typeface="Segoe UI Light" panose="020B0502040204020203" pitchFamily="34" charset="0"/>
              </a:rPr>
              <a:t>Elle voit à informer ses membres sur leurs droits.</a:t>
            </a:r>
          </a:p>
          <a:p>
            <a:pPr marL="0" indent="0" algn="just">
              <a:buNone/>
            </a:pPr>
            <a:endParaRPr lang="fr-CA" sz="8000" dirty="0">
              <a:latin typeface="Segoe UI Light" panose="020B0502040204020203" pitchFamily="34" charset="0"/>
              <a:cs typeface="Segoe UI Light" panose="020B0502040204020203" pitchFamily="34" charset="0"/>
            </a:endParaRPr>
          </a:p>
          <a:p>
            <a:pPr algn="just">
              <a:buBlip>
                <a:blip r:embed="rId2"/>
              </a:buBlip>
            </a:pPr>
            <a:r>
              <a:rPr lang="fr-CA" sz="8000" dirty="0">
                <a:latin typeface="Segoe UI Light" panose="020B0502040204020203" pitchFamily="34" charset="0"/>
                <a:cs typeface="Segoe UI Light" panose="020B0502040204020203" pitchFamily="34" charset="0"/>
              </a:rPr>
              <a:t>Elle produit deux publications à ses membres : </a:t>
            </a:r>
            <a:r>
              <a:rPr lang="fr-CA" sz="8000" b="1" i="1" dirty="0">
                <a:latin typeface="Segoe UI Light" panose="020B0502040204020203" pitchFamily="34" charset="0"/>
                <a:cs typeface="Segoe UI Light" panose="020B0502040204020203" pitchFamily="34" charset="0"/>
              </a:rPr>
              <a:t>La Force de l’Âge </a:t>
            </a:r>
            <a:r>
              <a:rPr lang="fr-CA" sz="8000" dirty="0">
                <a:latin typeface="Segoe UI Light" panose="020B0502040204020203" pitchFamily="34" charset="0"/>
                <a:cs typeface="Segoe UI Light" panose="020B0502040204020203" pitchFamily="34" charset="0"/>
              </a:rPr>
              <a:t>(annuel) et </a:t>
            </a:r>
            <a:r>
              <a:rPr lang="fr-CA" sz="8000" b="1" i="1" dirty="0">
                <a:latin typeface="Segoe UI Light" panose="020B0502040204020203" pitchFamily="34" charset="0"/>
                <a:cs typeface="Segoe UI Light" panose="020B0502040204020203" pitchFamily="34" charset="0"/>
              </a:rPr>
              <a:t>L’AQDR express </a:t>
            </a:r>
            <a:r>
              <a:rPr lang="fr-CA" sz="8000" dirty="0">
                <a:latin typeface="Segoe UI Light" panose="020B0502040204020203" pitchFamily="34" charset="0"/>
                <a:cs typeface="Segoe UI Light" panose="020B0502040204020203" pitchFamily="34" charset="0"/>
              </a:rPr>
              <a:t>(mensuel)</a:t>
            </a:r>
          </a:p>
          <a:p>
            <a:pPr marL="0" indent="0">
              <a:buNone/>
            </a:pPr>
            <a:endParaRPr lang="fr-CA" sz="2000" dirty="0">
              <a:latin typeface="Segoe UI Light" panose="020B0502040204020203" pitchFamily="34" charset="0"/>
              <a:cs typeface="Segoe UI Light" panose="020B0502040204020203" pitchFamily="34" charset="0"/>
            </a:endParaRPr>
          </a:p>
          <a:p>
            <a:pPr>
              <a:buBlip>
                <a:blip r:embed="rId2"/>
              </a:buBlip>
            </a:pPr>
            <a:endParaRPr lang="fr-CA" sz="2000" dirty="0">
              <a:latin typeface="Segoe UI Light" panose="020B0502040204020203" pitchFamily="34" charset="0"/>
              <a:cs typeface="Segoe UI Light" panose="020B0502040204020203" pitchFamily="34" charset="0"/>
            </a:endParaRPr>
          </a:p>
          <a:p>
            <a:pPr>
              <a:buBlip>
                <a:blip r:embed="rId2"/>
              </a:buBlip>
            </a:pPr>
            <a:endParaRPr lang="fr-CA" sz="2000" dirty="0">
              <a:latin typeface="Segoe UI Light" panose="020B0502040204020203" pitchFamily="34" charset="0"/>
              <a:cs typeface="Segoe UI Light" panose="020B0502040204020203" pitchFamily="34" charset="0"/>
            </a:endParaRPr>
          </a:p>
          <a:p>
            <a:pPr lvl="1">
              <a:buFont typeface="Courier New" panose="02070309020205020404" pitchFamily="49" charset="0"/>
              <a:buChar char="o"/>
            </a:pPr>
            <a:endParaRPr lang="fr-CA" sz="2000" dirty="0">
              <a:latin typeface="Segoe UI Light" panose="020B0502040204020203" pitchFamily="34" charset="0"/>
              <a:cs typeface="Segoe UI Light" panose="020B0502040204020203" pitchFamily="34" charset="0"/>
            </a:endParaRPr>
          </a:p>
          <a:p>
            <a:pPr lvl="1">
              <a:buFont typeface="Courier New" panose="02070309020205020404" pitchFamily="49" charset="0"/>
              <a:buChar char="o"/>
            </a:pPr>
            <a:endParaRPr lang="fr-CA" dirty="0"/>
          </a:p>
        </p:txBody>
      </p:sp>
      <p:sp>
        <p:nvSpPr>
          <p:cNvPr id="8" name="ZoneTexte 7"/>
          <p:cNvSpPr txBox="1"/>
          <p:nvPr/>
        </p:nvSpPr>
        <p:spPr>
          <a:xfrm>
            <a:off x="11233930" y="74078"/>
            <a:ext cx="664325" cy="1107996"/>
          </a:xfrm>
          <a:prstGeom prst="rect">
            <a:avLst/>
          </a:prstGeom>
          <a:noFill/>
        </p:spPr>
        <p:txBody>
          <a:bodyPr wrap="square" rtlCol="0">
            <a:spAutoFit/>
          </a:bodyPr>
          <a:lstStyle/>
          <a:p>
            <a:r>
              <a:rPr lang="fr-CA" sz="6600" dirty="0">
                <a:solidFill>
                  <a:srgbClr val="FFFFFF"/>
                </a:solidFill>
                <a:latin typeface="Segoe UI Light" panose="020B0502040204020203" pitchFamily="34" charset="0"/>
                <a:cs typeface="Segoe UI Light" panose="020B0502040204020203" pitchFamily="34" charset="0"/>
              </a:rPr>
              <a:t>1</a:t>
            </a: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753" y="645230"/>
            <a:ext cx="1755318" cy="1378522"/>
          </a:xfrm>
          <a:prstGeom prst="rect">
            <a:avLst/>
          </a:prstGeom>
        </p:spPr>
      </p:pic>
      <p:grpSp>
        <p:nvGrpSpPr>
          <p:cNvPr id="12" name="Groupe 11"/>
          <p:cNvGrpSpPr/>
          <p:nvPr/>
        </p:nvGrpSpPr>
        <p:grpSpPr>
          <a:xfrm>
            <a:off x="10434320" y="-38100"/>
            <a:ext cx="1757680" cy="6896100"/>
            <a:chOff x="10434320" y="-38100"/>
            <a:chExt cx="1757680" cy="6896100"/>
          </a:xfrm>
        </p:grpSpPr>
        <p:sp>
          <p:nvSpPr>
            <p:cNvPr id="13" name="Rectangle 12"/>
            <p:cNvSpPr/>
            <p:nvPr/>
          </p:nvSpPr>
          <p:spPr>
            <a:xfrm>
              <a:off x="10434320" y="-38100"/>
              <a:ext cx="1757680" cy="1825625"/>
            </a:xfrm>
            <a:prstGeom prst="rect">
              <a:avLst/>
            </a:prstGeom>
            <a:solidFill>
              <a:srgbClr val="8A9AA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p:cNvSpPr/>
            <p:nvPr/>
          </p:nvSpPr>
          <p:spPr>
            <a:xfrm>
              <a:off x="10434320" y="3758653"/>
              <a:ext cx="1757680" cy="1727748"/>
            </a:xfrm>
            <a:prstGeom prst="rect">
              <a:avLst/>
            </a:prstGeom>
            <a:solidFill>
              <a:srgbClr val="A5B8C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Rectangle 14"/>
            <p:cNvSpPr/>
            <p:nvPr/>
          </p:nvSpPr>
          <p:spPr>
            <a:xfrm>
              <a:off x="10434320" y="5241753"/>
              <a:ext cx="1757680" cy="1616247"/>
            </a:xfrm>
            <a:prstGeom prst="rect">
              <a:avLst/>
            </a:prstGeom>
            <a:solidFill>
              <a:srgbClr val="D9EDF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Rectangle 15"/>
            <p:cNvSpPr/>
            <p:nvPr/>
          </p:nvSpPr>
          <p:spPr>
            <a:xfrm>
              <a:off x="10434320" y="1574367"/>
              <a:ext cx="1757680" cy="2401571"/>
            </a:xfrm>
            <a:prstGeom prst="rect">
              <a:avLst/>
            </a:prstGeom>
            <a:solidFill>
              <a:srgbClr val="55BD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9" name="ZoneTexte 18"/>
          <p:cNvSpPr txBox="1"/>
          <p:nvPr/>
        </p:nvSpPr>
        <p:spPr>
          <a:xfrm>
            <a:off x="11061426" y="192168"/>
            <a:ext cx="1486174" cy="1015663"/>
          </a:xfrm>
          <a:prstGeom prst="rect">
            <a:avLst/>
          </a:prstGeom>
          <a:noFill/>
        </p:spPr>
        <p:txBody>
          <a:bodyPr wrap="square" rtlCol="0">
            <a:spAutoFit/>
          </a:bodyPr>
          <a:lstStyle/>
          <a:p>
            <a:r>
              <a:rPr lang="fr-CA" sz="6000" dirty="0">
                <a:solidFill>
                  <a:schemeClr val="bg1"/>
                </a:solidFill>
                <a:latin typeface="+mj-lt"/>
              </a:rPr>
              <a:t>1</a:t>
            </a:r>
          </a:p>
        </p:txBody>
      </p:sp>
      <p:pic>
        <p:nvPicPr>
          <p:cNvPr id="20" name="Espace réservé du contenu 12"/>
          <p:cNvPicPr>
            <a:picLocks noChangeAspect="1"/>
          </p:cNvPicPr>
          <p:nvPr/>
        </p:nvPicPr>
        <p:blipFill>
          <a:blip r:embed="rId4"/>
          <a:stretch>
            <a:fillRect/>
          </a:stretch>
        </p:blipFill>
        <p:spPr>
          <a:xfrm>
            <a:off x="10390311" y="2336196"/>
            <a:ext cx="1871098" cy="861839"/>
          </a:xfrm>
          <a:prstGeom prst="rect">
            <a:avLst/>
          </a:prstGeom>
        </p:spPr>
      </p:pic>
    </p:spTree>
    <p:extLst>
      <p:ext uri="{BB962C8B-B14F-4D97-AF65-F5344CB8AC3E}">
        <p14:creationId xmlns:p14="http://schemas.microsoft.com/office/powerpoint/2010/main" val="399547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1000" tmFilter="0, 0; .2, .5; .8, .5; 1, 0"/>
                                        <p:tgtEl>
                                          <p:spTgt spid="10"/>
                                        </p:tgtEl>
                                      </p:cBhvr>
                                    </p:animEffect>
                                    <p:animScale>
                                      <p:cBhvr>
                                        <p:cTn id="7" dur="5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31520" y="700000"/>
            <a:ext cx="6748780" cy="1209242"/>
          </a:xfrm>
          <a:prstGeom prst="rect">
            <a:avLst/>
          </a:prstGeom>
          <a:solidFill>
            <a:srgbClr val="77C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nvPr>
        </p:nvSpPr>
        <p:spPr>
          <a:xfrm>
            <a:off x="791210" y="874712"/>
            <a:ext cx="6629400" cy="796925"/>
          </a:xfrm>
        </p:spPr>
        <p:txBody>
          <a:bodyPr>
            <a:noAutofit/>
          </a:bodyPr>
          <a:lstStyle/>
          <a:p>
            <a:pPr algn="ctr"/>
            <a:r>
              <a:rPr lang="fr-CA" sz="3600" dirty="0">
                <a:solidFill>
                  <a:schemeClr val="bg1"/>
                </a:solidFill>
                <a:cs typeface="Segoe UI Light" panose="020B0502040204020203" pitchFamily="34" charset="0"/>
              </a:rPr>
              <a:t>Partenariat avec le gouvernement du Québec</a:t>
            </a:r>
          </a:p>
        </p:txBody>
      </p:sp>
      <p:sp>
        <p:nvSpPr>
          <p:cNvPr id="3" name="Espace réservé du contenu 2"/>
          <p:cNvSpPr>
            <a:spLocks noGrp="1"/>
          </p:cNvSpPr>
          <p:nvPr>
            <p:ph idx="1"/>
          </p:nvPr>
        </p:nvSpPr>
        <p:spPr>
          <a:xfrm>
            <a:off x="469900" y="2314331"/>
            <a:ext cx="9550400" cy="4351338"/>
          </a:xfrm>
        </p:spPr>
        <p:txBody>
          <a:bodyPr>
            <a:normAutofit/>
          </a:bodyPr>
          <a:lstStyle/>
          <a:p>
            <a:pPr algn="just">
              <a:buBlip>
                <a:blip r:embed="rId2"/>
              </a:buBlip>
            </a:pPr>
            <a:r>
              <a:rPr lang="fr-CA" sz="2400" dirty="0">
                <a:latin typeface="Segoe UI Light" panose="020B0502040204020203" pitchFamily="34" charset="0"/>
                <a:cs typeface="Segoe UI Light" panose="020B0502040204020203" pitchFamily="34" charset="0"/>
              </a:rPr>
              <a:t>Le </a:t>
            </a:r>
            <a:r>
              <a:rPr lang="fr-CA" sz="2400" dirty="0">
                <a:solidFill>
                  <a:srgbClr val="00ACDC"/>
                </a:solidFill>
                <a:latin typeface="Segoe UI Light" panose="020B0502040204020203" pitchFamily="34" charset="0"/>
                <a:cs typeface="Segoe UI Light" panose="020B0502040204020203" pitchFamily="34" charset="0"/>
                <a:hlinkClick r:id="rId3"/>
              </a:rPr>
              <a:t>programme Québec ami des aînés (QADA)</a:t>
            </a:r>
            <a:r>
              <a:rPr lang="fr-CA" sz="2400" dirty="0">
                <a:solidFill>
                  <a:srgbClr val="00ACDC"/>
                </a:solidFill>
                <a:latin typeface="Segoe UI Light" panose="020B0502040204020203" pitchFamily="34" charset="0"/>
                <a:cs typeface="Segoe UI Light" panose="020B0502040204020203" pitchFamily="34" charset="0"/>
              </a:rPr>
              <a:t> </a:t>
            </a:r>
            <a:r>
              <a:rPr lang="fr-CA" sz="2400" dirty="0">
                <a:latin typeface="Segoe UI Light" panose="020B0502040204020203" pitchFamily="34" charset="0"/>
                <a:cs typeface="Segoe UI Light" panose="020B0502040204020203" pitchFamily="34" charset="0"/>
              </a:rPr>
              <a:t>permet de soutenir financièrement des initiatives locales, régionales et nationales visant l’adaptation des milieux de vie aux réalités des personnes âgées pour leur permettre de rester chez elle, dans leur communauté, et ce, en favorisant leur participation active dans des environnements sains, sécuritaires et accueillants.</a:t>
            </a:r>
          </a:p>
          <a:p>
            <a:pPr algn="just">
              <a:buBlip>
                <a:blip r:embed="rId2"/>
              </a:buBlip>
            </a:pPr>
            <a:r>
              <a:rPr lang="fr-CA" sz="2400" dirty="0">
                <a:latin typeface="Segoe UI Light" panose="020B0502040204020203" pitchFamily="34" charset="0"/>
                <a:cs typeface="Segoe UI Light" panose="020B0502040204020203" pitchFamily="34" charset="0"/>
              </a:rPr>
              <a:t>En raison du succès de la phase expérimentale des CMV, le gouvernement du Québec soutient le projet de déploiement des CMV sur 3 ans.</a:t>
            </a:r>
          </a:p>
        </p:txBody>
      </p:sp>
      <p:sp>
        <p:nvSpPr>
          <p:cNvPr id="4" name="ZoneTexte 3"/>
          <p:cNvSpPr txBox="1"/>
          <p:nvPr/>
        </p:nvSpPr>
        <p:spPr>
          <a:xfrm>
            <a:off x="11233930" y="74078"/>
            <a:ext cx="664325" cy="1107996"/>
          </a:xfrm>
          <a:prstGeom prst="rect">
            <a:avLst/>
          </a:prstGeom>
          <a:noFill/>
        </p:spPr>
        <p:txBody>
          <a:bodyPr wrap="square" rtlCol="0">
            <a:spAutoFit/>
          </a:bodyPr>
          <a:lstStyle/>
          <a:p>
            <a:r>
              <a:rPr lang="fr-CA" sz="6600" dirty="0">
                <a:solidFill>
                  <a:srgbClr val="FFFFFF"/>
                </a:solidFill>
                <a:latin typeface="Segoe UI Light" panose="020B0502040204020203" pitchFamily="34" charset="0"/>
                <a:cs typeface="Segoe UI Light" panose="020B0502040204020203" pitchFamily="34" charset="0"/>
              </a:rPr>
              <a:t>2</a:t>
            </a:r>
          </a:p>
        </p:txBody>
      </p:sp>
      <p:pic>
        <p:nvPicPr>
          <p:cNvPr id="2050" name="Picture 2" descr="Ministère de la Famil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6425" y="5847774"/>
            <a:ext cx="1943100" cy="57150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4729" y="5781965"/>
            <a:ext cx="2767271" cy="1274621"/>
          </a:xfrm>
          <a:prstGeom prst="rect">
            <a:avLst/>
          </a:prstGeom>
        </p:spPr>
      </p:pic>
      <p:grpSp>
        <p:nvGrpSpPr>
          <p:cNvPr id="8" name="Groupe 7"/>
          <p:cNvGrpSpPr/>
          <p:nvPr/>
        </p:nvGrpSpPr>
        <p:grpSpPr>
          <a:xfrm>
            <a:off x="10434320" y="-38100"/>
            <a:ext cx="1757680" cy="6896100"/>
            <a:chOff x="10434320" y="-38100"/>
            <a:chExt cx="1757680" cy="6896100"/>
          </a:xfrm>
        </p:grpSpPr>
        <p:sp>
          <p:nvSpPr>
            <p:cNvPr id="9" name="Rectangle 8"/>
            <p:cNvSpPr/>
            <p:nvPr/>
          </p:nvSpPr>
          <p:spPr>
            <a:xfrm>
              <a:off x="10434320" y="-38100"/>
              <a:ext cx="1757680" cy="1825625"/>
            </a:xfrm>
            <a:prstGeom prst="rect">
              <a:avLst/>
            </a:prstGeom>
            <a:solidFill>
              <a:srgbClr val="8A9AA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p:cNvSpPr/>
            <p:nvPr/>
          </p:nvSpPr>
          <p:spPr>
            <a:xfrm>
              <a:off x="10434320" y="3758653"/>
              <a:ext cx="1757680" cy="1727748"/>
            </a:xfrm>
            <a:prstGeom prst="rect">
              <a:avLst/>
            </a:prstGeom>
            <a:solidFill>
              <a:srgbClr val="A5B8C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p:cNvSpPr/>
            <p:nvPr/>
          </p:nvSpPr>
          <p:spPr>
            <a:xfrm>
              <a:off x="10434320" y="5241753"/>
              <a:ext cx="1757680" cy="1616247"/>
            </a:xfrm>
            <a:prstGeom prst="rect">
              <a:avLst/>
            </a:prstGeom>
            <a:solidFill>
              <a:srgbClr val="D9EDF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p:cNvSpPr/>
            <p:nvPr/>
          </p:nvSpPr>
          <p:spPr>
            <a:xfrm>
              <a:off x="10434320" y="1574367"/>
              <a:ext cx="1757680" cy="2401571"/>
            </a:xfrm>
            <a:prstGeom prst="rect">
              <a:avLst/>
            </a:prstGeom>
            <a:solidFill>
              <a:srgbClr val="55BD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13" name="Espace réservé du contenu 12"/>
          <p:cNvPicPr>
            <a:picLocks noChangeAspect="1"/>
          </p:cNvPicPr>
          <p:nvPr/>
        </p:nvPicPr>
        <p:blipFill>
          <a:blip r:embed="rId5"/>
          <a:stretch>
            <a:fillRect/>
          </a:stretch>
        </p:blipFill>
        <p:spPr>
          <a:xfrm>
            <a:off x="10390311" y="2336196"/>
            <a:ext cx="1871098" cy="861839"/>
          </a:xfrm>
          <a:prstGeom prst="rect">
            <a:avLst/>
          </a:prstGeom>
        </p:spPr>
      </p:pic>
      <p:sp>
        <p:nvSpPr>
          <p:cNvPr id="15" name="ZoneTexte 14"/>
          <p:cNvSpPr txBox="1"/>
          <p:nvPr/>
        </p:nvSpPr>
        <p:spPr>
          <a:xfrm>
            <a:off x="11061426" y="192168"/>
            <a:ext cx="1486174" cy="1015663"/>
          </a:xfrm>
          <a:prstGeom prst="rect">
            <a:avLst/>
          </a:prstGeom>
          <a:noFill/>
        </p:spPr>
        <p:txBody>
          <a:bodyPr wrap="square" rtlCol="0">
            <a:spAutoFit/>
          </a:bodyPr>
          <a:lstStyle/>
          <a:p>
            <a:r>
              <a:rPr lang="fr-CA" sz="6000" dirty="0">
                <a:solidFill>
                  <a:schemeClr val="bg1"/>
                </a:solidFill>
                <a:latin typeface="+mj-lt"/>
              </a:rPr>
              <a:t>2</a:t>
            </a:r>
          </a:p>
        </p:txBody>
      </p:sp>
    </p:spTree>
    <p:extLst>
      <p:ext uri="{BB962C8B-B14F-4D97-AF65-F5344CB8AC3E}">
        <p14:creationId xmlns:p14="http://schemas.microsoft.com/office/powerpoint/2010/main" val="108645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anim calcmode="lin" valueType="num">
                                      <p:cBhvr>
                                        <p:cTn id="8"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3000"/>
                                        <p:tgtEl>
                                          <p:spTgt spid="3">
                                            <p:txEl>
                                              <p:pRg st="1" end="1"/>
                                            </p:txEl>
                                          </p:spTgt>
                                        </p:tgtEl>
                                      </p:cBhvr>
                                    </p:animEffect>
                                    <p:anim calcmode="lin" valueType="num">
                                      <p:cBhvr>
                                        <p:cTn id="14"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31520" y="700000"/>
            <a:ext cx="6748780" cy="1209242"/>
          </a:xfrm>
          <a:prstGeom prst="rect">
            <a:avLst/>
          </a:prstGeom>
          <a:solidFill>
            <a:srgbClr val="77C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nvPr>
        </p:nvSpPr>
        <p:spPr>
          <a:xfrm>
            <a:off x="1058159" y="618340"/>
            <a:ext cx="10515600" cy="1325563"/>
          </a:xfrm>
        </p:spPr>
        <p:txBody>
          <a:bodyPr/>
          <a:lstStyle/>
          <a:p>
            <a:r>
              <a:rPr lang="fr-CA" dirty="0">
                <a:solidFill>
                  <a:schemeClr val="bg1"/>
                </a:solidFill>
                <a:cs typeface="Segoe UI Light" panose="020B0502040204020203" pitchFamily="34" charset="0"/>
              </a:rPr>
              <a:t>La définition d’un CMV</a:t>
            </a:r>
            <a:endParaRPr lang="fr-CA" dirty="0">
              <a:solidFill>
                <a:schemeClr val="bg1"/>
              </a:solidFill>
            </a:endParaRPr>
          </a:p>
        </p:txBody>
      </p:sp>
      <p:sp>
        <p:nvSpPr>
          <p:cNvPr id="3" name="Espace réservé du contenu 2"/>
          <p:cNvSpPr>
            <a:spLocks noGrp="1"/>
          </p:cNvSpPr>
          <p:nvPr>
            <p:ph idx="1"/>
          </p:nvPr>
        </p:nvSpPr>
        <p:spPr>
          <a:xfrm>
            <a:off x="650863" y="2764117"/>
            <a:ext cx="5795259" cy="4072862"/>
          </a:xfrm>
        </p:spPr>
        <p:txBody>
          <a:bodyPr/>
          <a:lstStyle/>
          <a:p>
            <a:pPr marL="0" indent="0" algn="just">
              <a:buNone/>
            </a:pPr>
            <a:r>
              <a:rPr lang="fr-CA" sz="2400" dirty="0">
                <a:latin typeface="Segoe UI Light" panose="020B0502040204020203" pitchFamily="34" charset="0"/>
                <a:cs typeface="Segoe UI Light" panose="020B0502040204020203" pitchFamily="34" charset="0"/>
              </a:rPr>
              <a:t>« Une petite équipe de personnes résidentes qui acceptent de s’impliquer bénévolement pour se mettre à l’écoute des autres résidents dans le but de porter leurs attentes </a:t>
            </a:r>
            <a:r>
              <a:rPr lang="fr-CA" sz="2400" b="1" dirty="0">
                <a:solidFill>
                  <a:srgbClr val="01AEDE"/>
                </a:solidFill>
                <a:latin typeface="Segoe UI Light" panose="020B0502040204020203" pitchFamily="34" charset="0"/>
                <a:cs typeface="Segoe UI Light" panose="020B0502040204020203" pitchFamily="34" charset="0"/>
              </a:rPr>
              <a:t>raisonnables</a:t>
            </a:r>
            <a:r>
              <a:rPr lang="fr-CA" sz="2400" dirty="0">
                <a:latin typeface="Segoe UI Light" panose="020B0502040204020203" pitchFamily="34" charset="0"/>
                <a:cs typeface="Segoe UI Light" panose="020B0502040204020203" pitchFamily="34" charset="0"/>
              </a:rPr>
              <a:t> à l’attention des responsables, gestionnaires ou propriétaires de la résidence » </a:t>
            </a:r>
          </a:p>
          <a:p>
            <a:pPr algn="r">
              <a:buClr>
                <a:srgbClr val="01AEDE"/>
              </a:buClr>
              <a:buFontTx/>
              <a:buChar char="-"/>
            </a:pPr>
            <a:r>
              <a:rPr lang="fr-CA" sz="2400" b="1" dirty="0">
                <a:latin typeface="Segoe UI Light" panose="020B0502040204020203" pitchFamily="34" charset="0"/>
                <a:cs typeface="Segoe UI Light" panose="020B0502040204020203" pitchFamily="34" charset="0"/>
              </a:rPr>
              <a:t>Charles Castonguay</a:t>
            </a:r>
            <a:r>
              <a:rPr lang="fr-CA" sz="2400" dirty="0">
                <a:latin typeface="Segoe UI Light" panose="020B0502040204020203" pitchFamily="34" charset="0"/>
                <a:cs typeface="Segoe UI Light" panose="020B0502040204020203" pitchFamily="34" charset="0"/>
              </a:rPr>
              <a:t>, artisan des CMV à l’AQDR</a:t>
            </a:r>
          </a:p>
          <a:p>
            <a:endParaRPr lang="fr-CA" dirty="0"/>
          </a:p>
        </p:txBody>
      </p:sp>
      <p:sp>
        <p:nvSpPr>
          <p:cNvPr id="7" name="ZoneTexte 6"/>
          <p:cNvSpPr txBox="1"/>
          <p:nvPr/>
        </p:nvSpPr>
        <p:spPr>
          <a:xfrm>
            <a:off x="11233930" y="74078"/>
            <a:ext cx="664325" cy="1107996"/>
          </a:xfrm>
          <a:prstGeom prst="rect">
            <a:avLst/>
          </a:prstGeom>
          <a:noFill/>
        </p:spPr>
        <p:txBody>
          <a:bodyPr wrap="square" rtlCol="0">
            <a:spAutoFit/>
          </a:bodyPr>
          <a:lstStyle/>
          <a:p>
            <a:r>
              <a:rPr lang="fr-CA" sz="6600" dirty="0">
                <a:solidFill>
                  <a:srgbClr val="FFFFFF"/>
                </a:solidFill>
                <a:latin typeface="Segoe UI Light" panose="020B0502040204020203" pitchFamily="34" charset="0"/>
                <a:cs typeface="Segoe UI Light" panose="020B0502040204020203" pitchFamily="34" charset="0"/>
              </a:rPr>
              <a:t>3</a:t>
            </a:r>
          </a:p>
        </p:txBody>
      </p:sp>
      <p:grpSp>
        <p:nvGrpSpPr>
          <p:cNvPr id="8" name="Groupe 7"/>
          <p:cNvGrpSpPr/>
          <p:nvPr/>
        </p:nvGrpSpPr>
        <p:grpSpPr>
          <a:xfrm>
            <a:off x="10434320" y="-38100"/>
            <a:ext cx="1757680" cy="6896100"/>
            <a:chOff x="10434320" y="-38100"/>
            <a:chExt cx="1757680" cy="6896100"/>
          </a:xfrm>
        </p:grpSpPr>
        <p:sp>
          <p:nvSpPr>
            <p:cNvPr id="9" name="Rectangle 8"/>
            <p:cNvSpPr/>
            <p:nvPr/>
          </p:nvSpPr>
          <p:spPr>
            <a:xfrm>
              <a:off x="10434320" y="-38100"/>
              <a:ext cx="1757680" cy="1825625"/>
            </a:xfrm>
            <a:prstGeom prst="rect">
              <a:avLst/>
            </a:prstGeom>
            <a:solidFill>
              <a:srgbClr val="8A9AA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p:cNvSpPr/>
            <p:nvPr/>
          </p:nvSpPr>
          <p:spPr>
            <a:xfrm>
              <a:off x="10434320" y="3758653"/>
              <a:ext cx="1757680" cy="1727748"/>
            </a:xfrm>
            <a:prstGeom prst="rect">
              <a:avLst/>
            </a:prstGeom>
            <a:solidFill>
              <a:srgbClr val="A5B8C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p:cNvSpPr/>
            <p:nvPr/>
          </p:nvSpPr>
          <p:spPr>
            <a:xfrm>
              <a:off x="10434320" y="5241753"/>
              <a:ext cx="1757680" cy="1616247"/>
            </a:xfrm>
            <a:prstGeom prst="rect">
              <a:avLst/>
            </a:prstGeom>
            <a:solidFill>
              <a:srgbClr val="D9EDF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p:cNvSpPr/>
            <p:nvPr/>
          </p:nvSpPr>
          <p:spPr>
            <a:xfrm>
              <a:off x="10434320" y="1574367"/>
              <a:ext cx="1757680" cy="2401571"/>
            </a:xfrm>
            <a:prstGeom prst="rect">
              <a:avLst/>
            </a:prstGeom>
            <a:solidFill>
              <a:srgbClr val="55BD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13" name="Espace réservé du contenu 12"/>
          <p:cNvPicPr>
            <a:picLocks noChangeAspect="1"/>
          </p:cNvPicPr>
          <p:nvPr/>
        </p:nvPicPr>
        <p:blipFill>
          <a:blip r:embed="rId2"/>
          <a:stretch>
            <a:fillRect/>
          </a:stretch>
        </p:blipFill>
        <p:spPr>
          <a:xfrm>
            <a:off x="10390311" y="2336196"/>
            <a:ext cx="1871098" cy="861839"/>
          </a:xfrm>
          <a:prstGeom prst="rect">
            <a:avLst/>
          </a:prstGeom>
        </p:spPr>
      </p:pic>
      <p:sp>
        <p:nvSpPr>
          <p:cNvPr id="15" name="ZoneTexte 14"/>
          <p:cNvSpPr txBox="1"/>
          <p:nvPr/>
        </p:nvSpPr>
        <p:spPr>
          <a:xfrm>
            <a:off x="11061426" y="192168"/>
            <a:ext cx="1486174" cy="1015663"/>
          </a:xfrm>
          <a:prstGeom prst="rect">
            <a:avLst/>
          </a:prstGeom>
          <a:noFill/>
        </p:spPr>
        <p:txBody>
          <a:bodyPr wrap="square" rtlCol="0">
            <a:spAutoFit/>
          </a:bodyPr>
          <a:lstStyle/>
          <a:p>
            <a:r>
              <a:rPr lang="fr-CA" sz="6000" dirty="0">
                <a:solidFill>
                  <a:schemeClr val="bg1"/>
                </a:solidFill>
                <a:latin typeface="+mj-lt"/>
              </a:rPr>
              <a:t>3</a:t>
            </a:r>
          </a:p>
        </p:txBody>
      </p:sp>
      <p:pic>
        <p:nvPicPr>
          <p:cNvPr id="4" name="Image 3"/>
          <p:cNvPicPr>
            <a:picLocks noChangeAspect="1"/>
          </p:cNvPicPr>
          <p:nvPr/>
        </p:nvPicPr>
        <p:blipFill>
          <a:blip r:embed="rId3"/>
          <a:stretch>
            <a:fillRect/>
          </a:stretch>
        </p:blipFill>
        <p:spPr>
          <a:xfrm>
            <a:off x="6546693" y="1977365"/>
            <a:ext cx="3684366" cy="4413677"/>
          </a:xfrm>
          <a:prstGeom prst="rect">
            <a:avLst/>
          </a:prstGeom>
          <a:ln>
            <a:noFill/>
          </a:ln>
          <a:effectLst>
            <a:softEdge rad="112500"/>
          </a:effectLst>
        </p:spPr>
      </p:pic>
    </p:spTree>
    <p:extLst>
      <p:ext uri="{BB962C8B-B14F-4D97-AF65-F5344CB8AC3E}">
        <p14:creationId xmlns:p14="http://schemas.microsoft.com/office/powerpoint/2010/main" val="80654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31520" y="700000"/>
            <a:ext cx="6748780" cy="1209242"/>
          </a:xfrm>
          <a:prstGeom prst="rect">
            <a:avLst/>
          </a:prstGeom>
          <a:solidFill>
            <a:srgbClr val="77C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nvPr>
        </p:nvSpPr>
        <p:spPr>
          <a:xfrm>
            <a:off x="1511300" y="641839"/>
            <a:ext cx="10515600" cy="1325563"/>
          </a:xfrm>
        </p:spPr>
        <p:txBody>
          <a:bodyPr/>
          <a:lstStyle/>
          <a:p>
            <a:r>
              <a:rPr lang="fr-CA" dirty="0">
                <a:solidFill>
                  <a:schemeClr val="bg1"/>
                </a:solidFill>
              </a:rPr>
              <a:t>Pourquoi un CMV?</a:t>
            </a:r>
          </a:p>
        </p:txBody>
      </p:sp>
      <p:sp>
        <p:nvSpPr>
          <p:cNvPr id="3" name="Espace réservé du contenu 2"/>
          <p:cNvSpPr>
            <a:spLocks noGrp="1"/>
          </p:cNvSpPr>
          <p:nvPr>
            <p:ph idx="1"/>
          </p:nvPr>
        </p:nvSpPr>
        <p:spPr>
          <a:xfrm>
            <a:off x="797560" y="2025562"/>
            <a:ext cx="9362440" cy="4299037"/>
          </a:xfrm>
        </p:spPr>
        <p:txBody>
          <a:bodyPr>
            <a:noAutofit/>
          </a:bodyPr>
          <a:lstStyle/>
          <a:p>
            <a:pPr>
              <a:buBlip>
                <a:blip r:embed="rId2"/>
              </a:buBlip>
            </a:pPr>
            <a:r>
              <a:rPr lang="fr-CA" sz="3200" dirty="0"/>
              <a:t>Développer un </a:t>
            </a:r>
            <a:r>
              <a:rPr lang="fr-CA" sz="3200" b="1" dirty="0"/>
              <a:t>milieu de vie à l’image des résidents</a:t>
            </a:r>
            <a:r>
              <a:rPr lang="fr-CA" sz="3200" dirty="0"/>
              <a:t>.</a:t>
            </a:r>
          </a:p>
          <a:p>
            <a:pPr>
              <a:buBlip>
                <a:blip r:embed="rId2"/>
              </a:buBlip>
            </a:pPr>
            <a:r>
              <a:rPr lang="fr-CA" sz="3200" dirty="0"/>
              <a:t>Accroître le sentiment d’appartenance des aînés, tout en brisant l’isolement.</a:t>
            </a:r>
          </a:p>
          <a:p>
            <a:pPr>
              <a:buBlip>
                <a:blip r:embed="rId2"/>
              </a:buBlip>
            </a:pPr>
            <a:r>
              <a:rPr lang="fr-CA" sz="3200" dirty="0"/>
              <a:t>Favoriser le pouvoir d’agir des aînés et leur autonomie.</a:t>
            </a:r>
          </a:p>
          <a:p>
            <a:pPr>
              <a:buBlip>
                <a:blip r:embed="rId2"/>
              </a:buBlip>
            </a:pPr>
            <a:r>
              <a:rPr lang="fr-CA" sz="3200" dirty="0"/>
              <a:t>Faciliter la communication :</a:t>
            </a:r>
          </a:p>
          <a:p>
            <a:pPr lvl="1"/>
            <a:r>
              <a:rPr lang="fr-CA" sz="2800" dirty="0"/>
              <a:t>entre les personnes résidente t leur CMV;</a:t>
            </a:r>
          </a:p>
          <a:p>
            <a:pPr lvl="1"/>
            <a:r>
              <a:rPr lang="fr-CA" sz="2800" dirty="0"/>
              <a:t>entre les partenaires;</a:t>
            </a:r>
          </a:p>
          <a:p>
            <a:pPr lvl="1"/>
            <a:r>
              <a:rPr lang="fr-CA" sz="2800" dirty="0"/>
              <a:t>avec les gestionnaires et le personnel.</a:t>
            </a:r>
          </a:p>
        </p:txBody>
      </p:sp>
      <p:grpSp>
        <p:nvGrpSpPr>
          <p:cNvPr id="4" name="Groupe 3"/>
          <p:cNvGrpSpPr/>
          <p:nvPr/>
        </p:nvGrpSpPr>
        <p:grpSpPr>
          <a:xfrm>
            <a:off x="10434320" y="-38100"/>
            <a:ext cx="1757680" cy="6896100"/>
            <a:chOff x="10434320" y="-38100"/>
            <a:chExt cx="1757680" cy="6896100"/>
          </a:xfrm>
        </p:grpSpPr>
        <p:sp>
          <p:nvSpPr>
            <p:cNvPr id="5" name="Rectangle 4"/>
            <p:cNvSpPr/>
            <p:nvPr/>
          </p:nvSpPr>
          <p:spPr>
            <a:xfrm>
              <a:off x="10434320" y="-38100"/>
              <a:ext cx="1757680" cy="1825625"/>
            </a:xfrm>
            <a:prstGeom prst="rect">
              <a:avLst/>
            </a:prstGeom>
            <a:solidFill>
              <a:srgbClr val="8A9AA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5"/>
            <p:cNvSpPr/>
            <p:nvPr/>
          </p:nvSpPr>
          <p:spPr>
            <a:xfrm>
              <a:off x="10434320" y="3758653"/>
              <a:ext cx="1757680" cy="1727748"/>
            </a:xfrm>
            <a:prstGeom prst="rect">
              <a:avLst/>
            </a:prstGeom>
            <a:solidFill>
              <a:srgbClr val="A5B8C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p:cNvSpPr/>
            <p:nvPr/>
          </p:nvSpPr>
          <p:spPr>
            <a:xfrm>
              <a:off x="10434320" y="5241753"/>
              <a:ext cx="1757680" cy="1616247"/>
            </a:xfrm>
            <a:prstGeom prst="rect">
              <a:avLst/>
            </a:prstGeom>
            <a:solidFill>
              <a:srgbClr val="D9EDF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p:cNvSpPr/>
            <p:nvPr/>
          </p:nvSpPr>
          <p:spPr>
            <a:xfrm>
              <a:off x="10434320" y="1574367"/>
              <a:ext cx="1757680" cy="2401571"/>
            </a:xfrm>
            <a:prstGeom prst="rect">
              <a:avLst/>
            </a:prstGeom>
            <a:solidFill>
              <a:srgbClr val="55BD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Espace réservé du contenu 12"/>
          <p:cNvPicPr>
            <a:picLocks noChangeAspect="1"/>
          </p:cNvPicPr>
          <p:nvPr/>
        </p:nvPicPr>
        <p:blipFill>
          <a:blip r:embed="rId3"/>
          <a:stretch>
            <a:fillRect/>
          </a:stretch>
        </p:blipFill>
        <p:spPr>
          <a:xfrm>
            <a:off x="10390311" y="2336196"/>
            <a:ext cx="1871098" cy="861839"/>
          </a:xfrm>
          <a:prstGeom prst="rect">
            <a:avLst/>
          </a:prstGeom>
        </p:spPr>
      </p:pic>
      <p:sp>
        <p:nvSpPr>
          <p:cNvPr id="12" name="ZoneTexte 11"/>
          <p:cNvSpPr txBox="1"/>
          <p:nvPr/>
        </p:nvSpPr>
        <p:spPr>
          <a:xfrm>
            <a:off x="11061426" y="192168"/>
            <a:ext cx="1486174" cy="1015663"/>
          </a:xfrm>
          <a:prstGeom prst="rect">
            <a:avLst/>
          </a:prstGeom>
          <a:noFill/>
        </p:spPr>
        <p:txBody>
          <a:bodyPr wrap="square" rtlCol="0">
            <a:spAutoFit/>
          </a:bodyPr>
          <a:lstStyle/>
          <a:p>
            <a:r>
              <a:rPr lang="fr-CA" sz="6000" dirty="0">
                <a:solidFill>
                  <a:schemeClr val="bg1"/>
                </a:solidFill>
                <a:latin typeface="+mj-lt"/>
              </a:rPr>
              <a:t>4</a:t>
            </a:r>
          </a:p>
        </p:txBody>
      </p:sp>
    </p:spTree>
    <p:extLst>
      <p:ext uri="{BB962C8B-B14F-4D97-AF65-F5344CB8AC3E}">
        <p14:creationId xmlns:p14="http://schemas.microsoft.com/office/powerpoint/2010/main" val="391500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7531794" y="3713796"/>
            <a:ext cx="2798824" cy="2019347"/>
          </a:xfrm>
          <a:prstGeom prst="rect">
            <a:avLst/>
          </a:prstGeom>
        </p:spPr>
      </p:pic>
      <p:sp>
        <p:nvSpPr>
          <p:cNvPr id="23" name="Rectangle 22"/>
          <p:cNvSpPr/>
          <p:nvPr/>
        </p:nvSpPr>
        <p:spPr>
          <a:xfrm>
            <a:off x="731520" y="700000"/>
            <a:ext cx="6748780" cy="1209242"/>
          </a:xfrm>
          <a:prstGeom prst="rect">
            <a:avLst/>
          </a:prstGeom>
          <a:solidFill>
            <a:srgbClr val="77C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ZoneTexte 12"/>
          <p:cNvSpPr txBox="1"/>
          <p:nvPr/>
        </p:nvSpPr>
        <p:spPr>
          <a:xfrm>
            <a:off x="1929448" y="4301322"/>
            <a:ext cx="928370" cy="338554"/>
          </a:xfrm>
          <a:prstGeom prst="rect">
            <a:avLst/>
          </a:prstGeom>
          <a:noFill/>
        </p:spPr>
        <p:txBody>
          <a:bodyPr wrap="square" rtlCol="0">
            <a:spAutoFit/>
          </a:bodyPr>
          <a:lstStyle/>
          <a:p>
            <a:r>
              <a:rPr lang="fr-CA" sz="1600" b="1" dirty="0">
                <a:solidFill>
                  <a:srgbClr val="FFFFFF"/>
                </a:solidFill>
                <a:latin typeface="Segoe UI Light" panose="020B0502040204020203" pitchFamily="34" charset="0"/>
                <a:cs typeface="Segoe UI Light" panose="020B0502040204020203" pitchFamily="34" charset="0"/>
              </a:rPr>
              <a:t>Sécurité</a:t>
            </a:r>
          </a:p>
        </p:txBody>
      </p:sp>
      <p:sp>
        <p:nvSpPr>
          <p:cNvPr id="12" name="Rectangle 11"/>
          <p:cNvSpPr/>
          <p:nvPr/>
        </p:nvSpPr>
        <p:spPr>
          <a:xfrm>
            <a:off x="3033706" y="4629301"/>
            <a:ext cx="1083053" cy="338554"/>
          </a:xfrm>
          <a:prstGeom prst="rect">
            <a:avLst/>
          </a:prstGeom>
        </p:spPr>
        <p:txBody>
          <a:bodyPr wrap="none">
            <a:spAutoFit/>
          </a:bodyPr>
          <a:lstStyle/>
          <a:p>
            <a:r>
              <a:rPr lang="fr-CA" sz="1600" b="1" dirty="0">
                <a:solidFill>
                  <a:srgbClr val="FFFFFF"/>
                </a:solidFill>
                <a:latin typeface="Segoe UI Light" panose="020B0502040204020203" pitchFamily="34" charset="0"/>
                <a:cs typeface="Segoe UI Light" panose="020B0502040204020203" pitchFamily="34" charset="0"/>
              </a:rPr>
              <a:t>Secrétariat</a:t>
            </a:r>
            <a:endParaRPr lang="fr-CA" b="1" dirty="0">
              <a:solidFill>
                <a:srgbClr val="FFFFFF"/>
              </a:solidFill>
              <a:latin typeface="Segoe UI Light" panose="020B0502040204020203" pitchFamily="34" charset="0"/>
              <a:cs typeface="Segoe UI Light" panose="020B0502040204020203" pitchFamily="34" charset="0"/>
            </a:endParaRPr>
          </a:p>
        </p:txBody>
      </p:sp>
      <p:sp>
        <p:nvSpPr>
          <p:cNvPr id="2" name="Titre 1"/>
          <p:cNvSpPr>
            <a:spLocks noGrp="1"/>
          </p:cNvSpPr>
          <p:nvPr>
            <p:ph type="title"/>
          </p:nvPr>
        </p:nvSpPr>
        <p:spPr>
          <a:xfrm>
            <a:off x="1226330" y="599845"/>
            <a:ext cx="10515600" cy="1325563"/>
          </a:xfrm>
        </p:spPr>
        <p:txBody>
          <a:bodyPr/>
          <a:lstStyle/>
          <a:p>
            <a:r>
              <a:rPr lang="fr-CA" dirty="0">
                <a:solidFill>
                  <a:schemeClr val="bg1"/>
                </a:solidFill>
                <a:cs typeface="Segoe UI Light" panose="020B0502040204020203" pitchFamily="34" charset="0"/>
              </a:rPr>
              <a:t>Comment ça marche?</a:t>
            </a:r>
            <a:endParaRPr lang="fr-CA" dirty="0">
              <a:solidFill>
                <a:schemeClr val="bg1"/>
              </a:solidFill>
            </a:endParaRPr>
          </a:p>
        </p:txBody>
      </p:sp>
      <p:sp>
        <p:nvSpPr>
          <p:cNvPr id="3" name="Espace réservé du contenu 2"/>
          <p:cNvSpPr>
            <a:spLocks noGrp="1"/>
          </p:cNvSpPr>
          <p:nvPr>
            <p:ph idx="1"/>
          </p:nvPr>
        </p:nvSpPr>
        <p:spPr>
          <a:xfrm>
            <a:off x="722228" y="2012238"/>
            <a:ext cx="9336171" cy="1003644"/>
          </a:xfrm>
        </p:spPr>
        <p:txBody>
          <a:bodyPr>
            <a:noAutofit/>
          </a:bodyPr>
          <a:lstStyle/>
          <a:p>
            <a:pPr marL="0" indent="0" algn="just">
              <a:buNone/>
            </a:pPr>
            <a:r>
              <a:rPr lang="fr-CA" sz="2400" dirty="0">
                <a:latin typeface="Segoe UI Light" panose="020B0502040204020203" pitchFamily="34" charset="0"/>
                <a:cs typeface="Segoe UI Light" panose="020B0502040204020203" pitchFamily="34" charset="0"/>
              </a:rPr>
              <a:t>Les résidents peuvent élire des bénévoles qui, sur une base volontaire, s’impliqueront pour faire de leur milieu de vie, un milieu à l’image de leur collectivité. </a:t>
            </a:r>
          </a:p>
        </p:txBody>
      </p:sp>
      <p:sp>
        <p:nvSpPr>
          <p:cNvPr id="7" name="ZoneTexte 6"/>
          <p:cNvSpPr txBox="1"/>
          <p:nvPr/>
        </p:nvSpPr>
        <p:spPr>
          <a:xfrm>
            <a:off x="3706054" y="3833467"/>
            <a:ext cx="3719490" cy="2123658"/>
          </a:xfrm>
          <a:prstGeom prst="rect">
            <a:avLst/>
          </a:prstGeom>
          <a:noFill/>
        </p:spPr>
        <p:txBody>
          <a:bodyPr wrap="square" rtlCol="0">
            <a:spAutoFit/>
          </a:bodyPr>
          <a:lstStyle/>
          <a:p>
            <a:pPr algn="just"/>
            <a:r>
              <a:rPr lang="fr-CA" sz="2400" b="1" dirty="0">
                <a:solidFill>
                  <a:srgbClr val="01AEDE"/>
                </a:solidFill>
                <a:latin typeface="Segoe UI Light" panose="020B0502040204020203" pitchFamily="34" charset="0"/>
                <a:cs typeface="Segoe UI Light" panose="020B0502040204020203" pitchFamily="34" charset="0"/>
              </a:rPr>
              <a:t>Une équipe de 5 ou 7 personnes :</a:t>
            </a:r>
          </a:p>
          <a:p>
            <a:pPr marL="285750" indent="-285750" algn="just">
              <a:buFont typeface="Wingdings" panose="05000000000000000000" pitchFamily="2" charset="2"/>
              <a:buChar char="§"/>
            </a:pPr>
            <a:r>
              <a:rPr lang="fr-CA" sz="2400" dirty="0">
                <a:latin typeface="Segoe UI Light" panose="020B0502040204020203" pitchFamily="34" charset="0"/>
                <a:cs typeface="Segoe UI Light" panose="020B0502040204020203" pitchFamily="34" charset="0"/>
              </a:rPr>
              <a:t>Un coordonnateur</a:t>
            </a:r>
          </a:p>
          <a:p>
            <a:pPr marL="285750" indent="-285750" algn="just">
              <a:buFont typeface="Wingdings" panose="05000000000000000000" pitchFamily="2" charset="2"/>
              <a:buChar char="§"/>
            </a:pPr>
            <a:r>
              <a:rPr lang="fr-CA" sz="2400" dirty="0">
                <a:latin typeface="Segoe UI Light" panose="020B0502040204020203" pitchFamily="34" charset="0"/>
                <a:cs typeface="Segoe UI Light" panose="020B0502040204020203" pitchFamily="34" charset="0"/>
              </a:rPr>
              <a:t>Des porteurs de dossiers</a:t>
            </a:r>
          </a:p>
          <a:p>
            <a:pPr marL="742950" lvl="1" indent="-285750" algn="just">
              <a:buFont typeface="Wingdings" panose="05000000000000000000" pitchFamily="2" charset="2"/>
              <a:buChar char="§"/>
            </a:pPr>
            <a:endParaRPr lang="fr-CA" b="1" dirty="0">
              <a:solidFill>
                <a:srgbClr val="01AEDE"/>
              </a:solidFill>
              <a:latin typeface="Segoe UI Light" panose="020B0502040204020203" pitchFamily="34" charset="0"/>
              <a:cs typeface="Segoe UI Light" panose="020B0502040204020203" pitchFamily="34" charset="0"/>
            </a:endParaRPr>
          </a:p>
          <a:p>
            <a:pPr marL="742950" lvl="1" indent="-285750" algn="ctr">
              <a:buFont typeface="Wingdings" panose="05000000000000000000" pitchFamily="2" charset="2"/>
              <a:buChar char="§"/>
            </a:pPr>
            <a:endParaRPr lang="fr-CA" b="1" dirty="0">
              <a:solidFill>
                <a:srgbClr val="01AEDE"/>
              </a:solidFill>
              <a:latin typeface="Segoe UI Light" panose="020B0502040204020203" pitchFamily="34" charset="0"/>
              <a:cs typeface="Segoe UI Light" panose="020B0502040204020203" pitchFamily="34" charset="0"/>
            </a:endParaRPr>
          </a:p>
        </p:txBody>
      </p:sp>
      <p:sp>
        <p:nvSpPr>
          <p:cNvPr id="11" name="ZoneTexte 10"/>
          <p:cNvSpPr txBox="1"/>
          <p:nvPr/>
        </p:nvSpPr>
        <p:spPr>
          <a:xfrm>
            <a:off x="11233930" y="74078"/>
            <a:ext cx="664325" cy="1107996"/>
          </a:xfrm>
          <a:prstGeom prst="rect">
            <a:avLst/>
          </a:prstGeom>
          <a:noFill/>
        </p:spPr>
        <p:txBody>
          <a:bodyPr wrap="square" rtlCol="0">
            <a:spAutoFit/>
          </a:bodyPr>
          <a:lstStyle/>
          <a:p>
            <a:r>
              <a:rPr lang="fr-CA" sz="6600" dirty="0">
                <a:solidFill>
                  <a:srgbClr val="FFFFFF"/>
                </a:solidFill>
                <a:latin typeface="Segoe UI Light" panose="020B0502040204020203" pitchFamily="34" charset="0"/>
                <a:cs typeface="Segoe UI Light" panose="020B0502040204020203" pitchFamily="34" charset="0"/>
              </a:rPr>
              <a:t>4</a:t>
            </a:r>
          </a:p>
        </p:txBody>
      </p:sp>
      <p:cxnSp>
        <p:nvCxnSpPr>
          <p:cNvPr id="21" name="Connecteur droit 20"/>
          <p:cNvCxnSpPr/>
          <p:nvPr/>
        </p:nvCxnSpPr>
        <p:spPr>
          <a:xfrm>
            <a:off x="1092782" y="3109135"/>
            <a:ext cx="8070469" cy="0"/>
          </a:xfrm>
          <a:prstGeom prst="line">
            <a:avLst/>
          </a:prstGeom>
          <a:ln>
            <a:solidFill>
              <a:srgbClr val="01AEDE"/>
            </a:solidFill>
          </a:ln>
        </p:spPr>
        <p:style>
          <a:lnRef idx="1">
            <a:schemeClr val="accent1"/>
          </a:lnRef>
          <a:fillRef idx="0">
            <a:schemeClr val="accent1"/>
          </a:fillRef>
          <a:effectRef idx="0">
            <a:schemeClr val="accent1"/>
          </a:effectRef>
          <a:fontRef idx="minor">
            <a:schemeClr val="tx1"/>
          </a:fontRef>
        </p:style>
      </p:cxnSp>
      <p:sp>
        <p:nvSpPr>
          <p:cNvPr id="4" name="ZoneTexte 3"/>
          <p:cNvSpPr txBox="1"/>
          <p:nvPr/>
        </p:nvSpPr>
        <p:spPr>
          <a:xfrm>
            <a:off x="789283" y="5968112"/>
            <a:ext cx="9756986" cy="646331"/>
          </a:xfrm>
          <a:prstGeom prst="rect">
            <a:avLst/>
          </a:prstGeom>
          <a:noFill/>
        </p:spPr>
        <p:txBody>
          <a:bodyPr wrap="square" rtlCol="0">
            <a:spAutoFit/>
          </a:bodyPr>
          <a:lstStyle/>
          <a:p>
            <a:r>
              <a:rPr lang="fr-CA" sz="3600" b="1" dirty="0">
                <a:latin typeface="Segoe UI Light" panose="020B0502040204020203" pitchFamily="34" charset="0"/>
                <a:cs typeface="Segoe UI Light" panose="020B0502040204020203" pitchFamily="34" charset="0"/>
              </a:rPr>
              <a:t>Il n’y a pas de hiérarchie, tout le monde est </a:t>
            </a:r>
            <a:r>
              <a:rPr lang="fr-CA" sz="3600" b="1" dirty="0">
                <a:solidFill>
                  <a:srgbClr val="01AEDE"/>
                </a:solidFill>
                <a:latin typeface="Segoe UI Light" panose="020B0502040204020203" pitchFamily="34" charset="0"/>
                <a:cs typeface="Segoe UI Light" panose="020B0502040204020203" pitchFamily="34" charset="0"/>
              </a:rPr>
              <a:t>égal</a:t>
            </a:r>
            <a:r>
              <a:rPr lang="fr-CA" sz="3600" b="1" dirty="0">
                <a:latin typeface="Segoe UI Light" panose="020B0502040204020203" pitchFamily="34" charset="0"/>
                <a:cs typeface="Segoe UI Light" panose="020B0502040204020203" pitchFamily="34" charset="0"/>
              </a:rPr>
              <a:t>!</a:t>
            </a:r>
          </a:p>
        </p:txBody>
      </p:sp>
      <p:pic>
        <p:nvPicPr>
          <p:cNvPr id="14" name="Image 13"/>
          <p:cNvPicPr>
            <a:picLocks noChangeAspect="1"/>
          </p:cNvPicPr>
          <p:nvPr/>
        </p:nvPicPr>
        <p:blipFill>
          <a:blip r:embed="rId3"/>
          <a:stretch>
            <a:fillRect/>
          </a:stretch>
        </p:blipFill>
        <p:spPr>
          <a:xfrm>
            <a:off x="877861" y="3561455"/>
            <a:ext cx="2436847" cy="2350623"/>
          </a:xfrm>
          <a:prstGeom prst="rect">
            <a:avLst/>
          </a:prstGeom>
        </p:spPr>
      </p:pic>
      <p:grpSp>
        <p:nvGrpSpPr>
          <p:cNvPr id="15" name="Groupe 14"/>
          <p:cNvGrpSpPr/>
          <p:nvPr/>
        </p:nvGrpSpPr>
        <p:grpSpPr>
          <a:xfrm>
            <a:off x="10434320" y="-38100"/>
            <a:ext cx="1757680" cy="6896100"/>
            <a:chOff x="10434320" y="-38100"/>
            <a:chExt cx="1757680" cy="6896100"/>
          </a:xfrm>
        </p:grpSpPr>
        <p:sp>
          <p:nvSpPr>
            <p:cNvPr id="16" name="Rectangle 15"/>
            <p:cNvSpPr/>
            <p:nvPr/>
          </p:nvSpPr>
          <p:spPr>
            <a:xfrm>
              <a:off x="10434320" y="-38100"/>
              <a:ext cx="1757680" cy="1825625"/>
            </a:xfrm>
            <a:prstGeom prst="rect">
              <a:avLst/>
            </a:prstGeom>
            <a:solidFill>
              <a:srgbClr val="8A9AA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Rectangle 16"/>
            <p:cNvSpPr/>
            <p:nvPr/>
          </p:nvSpPr>
          <p:spPr>
            <a:xfrm>
              <a:off x="10434320" y="3758653"/>
              <a:ext cx="1757680" cy="1727748"/>
            </a:xfrm>
            <a:prstGeom prst="rect">
              <a:avLst/>
            </a:prstGeom>
            <a:solidFill>
              <a:srgbClr val="A5B8C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17"/>
            <p:cNvSpPr/>
            <p:nvPr/>
          </p:nvSpPr>
          <p:spPr>
            <a:xfrm>
              <a:off x="10434320" y="5241753"/>
              <a:ext cx="1757680" cy="1616247"/>
            </a:xfrm>
            <a:prstGeom prst="rect">
              <a:avLst/>
            </a:prstGeom>
            <a:solidFill>
              <a:srgbClr val="D9EDF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Rectangle 18"/>
            <p:cNvSpPr/>
            <p:nvPr/>
          </p:nvSpPr>
          <p:spPr>
            <a:xfrm>
              <a:off x="10434320" y="1574367"/>
              <a:ext cx="1757680" cy="2401571"/>
            </a:xfrm>
            <a:prstGeom prst="rect">
              <a:avLst/>
            </a:prstGeom>
            <a:solidFill>
              <a:srgbClr val="55BD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20" name="Espace réservé du contenu 12"/>
          <p:cNvPicPr>
            <a:picLocks noChangeAspect="1"/>
          </p:cNvPicPr>
          <p:nvPr/>
        </p:nvPicPr>
        <p:blipFill>
          <a:blip r:embed="rId4"/>
          <a:stretch>
            <a:fillRect/>
          </a:stretch>
        </p:blipFill>
        <p:spPr>
          <a:xfrm>
            <a:off x="10390311" y="2336196"/>
            <a:ext cx="1871098" cy="861839"/>
          </a:xfrm>
          <a:prstGeom prst="rect">
            <a:avLst/>
          </a:prstGeom>
        </p:spPr>
      </p:pic>
      <p:sp>
        <p:nvSpPr>
          <p:cNvPr id="25" name="ZoneTexte 24"/>
          <p:cNvSpPr txBox="1"/>
          <p:nvPr/>
        </p:nvSpPr>
        <p:spPr>
          <a:xfrm>
            <a:off x="11061426" y="192168"/>
            <a:ext cx="1486174" cy="1015663"/>
          </a:xfrm>
          <a:prstGeom prst="rect">
            <a:avLst/>
          </a:prstGeom>
          <a:noFill/>
        </p:spPr>
        <p:txBody>
          <a:bodyPr wrap="square" rtlCol="0">
            <a:spAutoFit/>
          </a:bodyPr>
          <a:lstStyle/>
          <a:p>
            <a:r>
              <a:rPr lang="fr-CA" sz="6000" dirty="0">
                <a:solidFill>
                  <a:schemeClr val="bg1"/>
                </a:solidFill>
                <a:latin typeface="+mj-lt"/>
              </a:rPr>
              <a:t>5</a:t>
            </a:r>
          </a:p>
        </p:txBody>
      </p:sp>
      <p:sp>
        <p:nvSpPr>
          <p:cNvPr id="9" name="ZoneTexte 8"/>
          <p:cNvSpPr txBox="1"/>
          <p:nvPr/>
        </p:nvSpPr>
        <p:spPr>
          <a:xfrm>
            <a:off x="967083" y="3198035"/>
            <a:ext cx="2741520" cy="372393"/>
          </a:xfrm>
          <a:prstGeom prst="rect">
            <a:avLst/>
          </a:prstGeom>
          <a:noFill/>
        </p:spPr>
        <p:txBody>
          <a:bodyPr wrap="square" rtlCol="0">
            <a:spAutoFit/>
          </a:bodyPr>
          <a:lstStyle/>
          <a:p>
            <a:r>
              <a:rPr lang="fr-CA" b="1" dirty="0"/>
              <a:t>Modèle grande résidence</a:t>
            </a:r>
          </a:p>
        </p:txBody>
      </p:sp>
      <p:sp>
        <p:nvSpPr>
          <p:cNvPr id="26" name="ZoneTexte 25"/>
          <p:cNvSpPr txBox="1"/>
          <p:nvPr/>
        </p:nvSpPr>
        <p:spPr>
          <a:xfrm>
            <a:off x="7480300" y="3246192"/>
            <a:ext cx="2741520" cy="372393"/>
          </a:xfrm>
          <a:prstGeom prst="rect">
            <a:avLst/>
          </a:prstGeom>
          <a:noFill/>
        </p:spPr>
        <p:txBody>
          <a:bodyPr wrap="square" rtlCol="0">
            <a:spAutoFit/>
          </a:bodyPr>
          <a:lstStyle/>
          <a:p>
            <a:r>
              <a:rPr lang="fr-CA" b="1" dirty="0"/>
              <a:t>Modèle petite résidence</a:t>
            </a:r>
          </a:p>
        </p:txBody>
      </p:sp>
      <p:cxnSp>
        <p:nvCxnSpPr>
          <p:cNvPr id="27" name="Connecteur droit 26"/>
          <p:cNvCxnSpPr/>
          <p:nvPr/>
        </p:nvCxnSpPr>
        <p:spPr>
          <a:xfrm>
            <a:off x="1092782" y="6011776"/>
            <a:ext cx="8070469" cy="0"/>
          </a:xfrm>
          <a:prstGeom prst="line">
            <a:avLst/>
          </a:prstGeom>
          <a:ln>
            <a:solidFill>
              <a:srgbClr val="01AE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39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500"/>
                            </p:stCondLst>
                            <p:childTnLst>
                              <p:par>
                                <p:cTn id="21" presetID="14"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par>
                          <p:cTn id="24" fill="hold">
                            <p:stCondLst>
                              <p:cond delay="3000"/>
                            </p:stCondLst>
                            <p:childTnLst>
                              <p:par>
                                <p:cTn id="25" presetID="14" presetClass="entr" presetSubtype="1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3" grpId="0"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31520" y="700000"/>
            <a:ext cx="6748780" cy="1209242"/>
          </a:xfrm>
          <a:prstGeom prst="rect">
            <a:avLst/>
          </a:prstGeom>
          <a:solidFill>
            <a:srgbClr val="77C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nvPr>
        </p:nvSpPr>
        <p:spPr>
          <a:xfrm>
            <a:off x="810260" y="629718"/>
            <a:ext cx="10515600" cy="1325563"/>
          </a:xfrm>
        </p:spPr>
        <p:txBody>
          <a:bodyPr/>
          <a:lstStyle/>
          <a:p>
            <a:r>
              <a:rPr lang="fr-CA" dirty="0">
                <a:solidFill>
                  <a:schemeClr val="bg1"/>
                </a:solidFill>
                <a:cs typeface="Segoe UI Light" panose="020B0502040204020203" pitchFamily="34" charset="0"/>
              </a:rPr>
              <a:t>Les rôles principaux</a:t>
            </a:r>
            <a:endParaRPr lang="fr-CA" dirty="0">
              <a:solidFill>
                <a:schemeClr val="bg1"/>
              </a:solidFill>
            </a:endParaRPr>
          </a:p>
        </p:txBody>
      </p:sp>
      <p:sp>
        <p:nvSpPr>
          <p:cNvPr id="14" name="Espace réservé du contenu 13"/>
          <p:cNvSpPr>
            <a:spLocks noGrp="1"/>
          </p:cNvSpPr>
          <p:nvPr>
            <p:ph idx="1"/>
          </p:nvPr>
        </p:nvSpPr>
        <p:spPr>
          <a:xfrm>
            <a:off x="715433" y="3106193"/>
            <a:ext cx="9344677" cy="3776887"/>
          </a:xfrm>
        </p:spPr>
        <p:txBody>
          <a:bodyPr>
            <a:normAutofit fontScale="92500" lnSpcReduction="10000"/>
          </a:bodyPr>
          <a:lstStyle/>
          <a:p>
            <a:pPr algn="just">
              <a:buBlip>
                <a:blip r:embed="rId2"/>
              </a:buBlip>
            </a:pPr>
            <a:r>
              <a:rPr lang="fr-CA" sz="2400" b="1" dirty="0">
                <a:solidFill>
                  <a:srgbClr val="00ACDC"/>
                </a:solidFill>
                <a:latin typeface="Segoe UI Light" panose="020B0502040204020203" pitchFamily="34" charset="0"/>
                <a:cs typeface="Segoe UI Light" panose="020B0502040204020203" pitchFamily="34" charset="0"/>
              </a:rPr>
              <a:t>Porteurs de dossier :</a:t>
            </a:r>
          </a:p>
          <a:p>
            <a:pPr marL="0" indent="0" algn="just">
              <a:buNone/>
            </a:pPr>
            <a:r>
              <a:rPr lang="fr-CA" sz="2400" dirty="0">
                <a:latin typeface="Segoe UI Light" panose="020B0502040204020203" pitchFamily="34" charset="0"/>
                <a:cs typeface="Segoe UI Light" panose="020B0502040204020203" pitchFamily="34" charset="0"/>
              </a:rPr>
              <a:t>Leur but est de se porter à l’écoute de l’ensemble des résidents, sans discrimination, pour porter leur voix, les informer, les référer et imaginer des solutions intéressantes pour le </a:t>
            </a:r>
            <a:r>
              <a:rPr lang="fr-CA" sz="2400" b="1" dirty="0">
                <a:latin typeface="Segoe UI Light" panose="020B0502040204020203" pitchFamily="34" charset="0"/>
                <a:cs typeface="Segoe UI Light" panose="020B0502040204020203" pitchFamily="34" charset="0"/>
              </a:rPr>
              <a:t>bien commun</a:t>
            </a:r>
            <a:r>
              <a:rPr lang="fr-CA" sz="2400" dirty="0">
                <a:latin typeface="Segoe UI Light" panose="020B0502040204020203" pitchFamily="34" charset="0"/>
                <a:cs typeface="Segoe UI Light" panose="020B0502040204020203" pitchFamily="34" charset="0"/>
              </a:rPr>
              <a:t>.</a:t>
            </a:r>
          </a:p>
          <a:p>
            <a:pPr algn="just">
              <a:buBlip>
                <a:blip r:embed="rId2"/>
              </a:buBlip>
            </a:pPr>
            <a:r>
              <a:rPr lang="fr-CA" sz="2400" b="1" dirty="0">
                <a:solidFill>
                  <a:srgbClr val="00ACDC"/>
                </a:solidFill>
                <a:latin typeface="Segoe UI Light" panose="020B0502040204020203" pitchFamily="34" charset="0"/>
                <a:cs typeface="Segoe UI Light" panose="020B0502040204020203" pitchFamily="34" charset="0"/>
              </a:rPr>
              <a:t>Coordonnateur d’équipe :</a:t>
            </a:r>
          </a:p>
          <a:p>
            <a:pPr marL="0" indent="0" algn="just">
              <a:buNone/>
            </a:pPr>
            <a:r>
              <a:rPr lang="fr-CA" sz="2400" dirty="0">
                <a:latin typeface="Segoe UI Light" panose="020B0502040204020203" pitchFamily="34" charset="0"/>
                <a:cs typeface="Segoe UI Light" panose="020B0502040204020203" pitchFamily="34" charset="0"/>
              </a:rPr>
              <a:t>Assure le support et la coordination de l’équipe, anime les rencontres du CMV, puis il intervient en support lors du départ ou de l’abandon d’un membre.</a:t>
            </a:r>
          </a:p>
          <a:p>
            <a:pPr algn="just">
              <a:buBlip>
                <a:blip r:embed="rId2"/>
              </a:buBlip>
            </a:pPr>
            <a:r>
              <a:rPr lang="fr-CA" sz="2400" b="1" dirty="0">
                <a:solidFill>
                  <a:srgbClr val="00ACDC"/>
                </a:solidFill>
                <a:latin typeface="Segoe UI Light" panose="020B0502040204020203" pitchFamily="34" charset="0"/>
                <a:cs typeface="Segoe UI Light" panose="020B0502040204020203" pitchFamily="34" charset="0"/>
              </a:rPr>
              <a:t>Propriétaire, gestionnaire et personnel</a:t>
            </a:r>
          </a:p>
          <a:p>
            <a:pPr marL="0" indent="0" algn="just">
              <a:buNone/>
            </a:pPr>
            <a:r>
              <a:rPr lang="fr-CA" sz="2400" dirty="0">
                <a:latin typeface="Segoe UI Light" panose="020B0502040204020203" pitchFamily="34" charset="0"/>
                <a:cs typeface="Segoe UI Light" panose="020B0502040204020203" pitchFamily="34" charset="0"/>
              </a:rPr>
              <a:t>Le gestionnaire de la résidence et son personnel respectent l’</a:t>
            </a:r>
            <a:r>
              <a:rPr lang="fr-CA" sz="2400" b="1" dirty="0">
                <a:latin typeface="Segoe UI Light" panose="020B0502040204020203" pitchFamily="34" charset="0"/>
                <a:cs typeface="Segoe UI Light" panose="020B0502040204020203" pitchFamily="34" charset="0"/>
              </a:rPr>
              <a:t>autonomie</a:t>
            </a:r>
            <a:r>
              <a:rPr lang="fr-CA" sz="2400" dirty="0">
                <a:latin typeface="Segoe UI Light" panose="020B0502040204020203" pitchFamily="34" charset="0"/>
                <a:cs typeface="Segoe UI Light" panose="020B0502040204020203" pitchFamily="34" charset="0"/>
              </a:rPr>
              <a:t> du CMV, restent à l’écoute des résidents et </a:t>
            </a:r>
            <a:r>
              <a:rPr lang="fr-CA" sz="2400" b="1" dirty="0">
                <a:latin typeface="Segoe UI Light" panose="020B0502040204020203" pitchFamily="34" charset="0"/>
                <a:cs typeface="Segoe UI Light" panose="020B0502040204020203" pitchFamily="34" charset="0"/>
              </a:rPr>
              <a:t>coopèrent harmonieusement </a:t>
            </a:r>
            <a:r>
              <a:rPr lang="fr-CA" sz="2400" dirty="0">
                <a:latin typeface="Segoe UI Light" panose="020B0502040204020203" pitchFamily="34" charset="0"/>
                <a:cs typeface="Segoe UI Light" panose="020B0502040204020203" pitchFamily="34" charset="0"/>
              </a:rPr>
              <a:t>aux démarches du CMV.</a:t>
            </a:r>
            <a:endParaRPr lang="fr-CA" dirty="0"/>
          </a:p>
          <a:p>
            <a:pPr marL="0" indent="0" algn="just">
              <a:buNone/>
            </a:pPr>
            <a:endParaRPr lang="fr-CA" sz="1900" dirty="0">
              <a:latin typeface="Segoe UI Light" panose="020B0502040204020203" pitchFamily="34" charset="0"/>
              <a:cs typeface="Segoe UI Light" panose="020B0502040204020203" pitchFamily="34" charset="0"/>
            </a:endParaRPr>
          </a:p>
          <a:p>
            <a:pPr marL="0" indent="0" algn="just">
              <a:buNone/>
            </a:pPr>
            <a:endParaRPr lang="fr-CA" sz="1900" dirty="0">
              <a:latin typeface="Segoe UI Light" panose="020B0502040204020203" pitchFamily="34" charset="0"/>
              <a:cs typeface="Segoe UI Light" panose="020B0502040204020203" pitchFamily="34" charset="0"/>
            </a:endParaRPr>
          </a:p>
          <a:p>
            <a:pPr marL="0" indent="0">
              <a:buNone/>
            </a:pPr>
            <a:endParaRPr lang="fr-CA" dirty="0"/>
          </a:p>
        </p:txBody>
      </p:sp>
      <p:sp>
        <p:nvSpPr>
          <p:cNvPr id="11" name="ZoneTexte 10"/>
          <p:cNvSpPr txBox="1"/>
          <p:nvPr/>
        </p:nvSpPr>
        <p:spPr>
          <a:xfrm>
            <a:off x="11233930" y="74078"/>
            <a:ext cx="664325" cy="1107996"/>
          </a:xfrm>
          <a:prstGeom prst="rect">
            <a:avLst/>
          </a:prstGeom>
          <a:noFill/>
        </p:spPr>
        <p:txBody>
          <a:bodyPr wrap="square" rtlCol="0">
            <a:spAutoFit/>
          </a:bodyPr>
          <a:lstStyle/>
          <a:p>
            <a:r>
              <a:rPr lang="fr-CA" sz="6600" dirty="0">
                <a:solidFill>
                  <a:srgbClr val="FFFFFF"/>
                </a:solidFill>
                <a:latin typeface="Segoe UI Light" panose="020B0502040204020203" pitchFamily="34" charset="0"/>
                <a:cs typeface="Segoe UI Light" panose="020B0502040204020203" pitchFamily="34" charset="0"/>
              </a:rPr>
              <a:t>6</a:t>
            </a:r>
          </a:p>
        </p:txBody>
      </p:sp>
      <p:sp>
        <p:nvSpPr>
          <p:cNvPr id="32" name="Espace réservé du contenu 13"/>
          <p:cNvSpPr txBox="1">
            <a:spLocks/>
          </p:cNvSpPr>
          <p:nvPr/>
        </p:nvSpPr>
        <p:spPr>
          <a:xfrm>
            <a:off x="677334" y="4410510"/>
            <a:ext cx="4931614" cy="137145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buBlip>
                <a:blip r:embed="rId2"/>
              </a:buBlip>
            </a:pPr>
            <a:endParaRPr lang="fr-CA" dirty="0"/>
          </a:p>
        </p:txBody>
      </p:sp>
      <p:grpSp>
        <p:nvGrpSpPr>
          <p:cNvPr id="15" name="Groupe 14"/>
          <p:cNvGrpSpPr/>
          <p:nvPr/>
        </p:nvGrpSpPr>
        <p:grpSpPr>
          <a:xfrm>
            <a:off x="10434320" y="-38100"/>
            <a:ext cx="1757680" cy="6896100"/>
            <a:chOff x="10434320" y="-38100"/>
            <a:chExt cx="1757680" cy="6896100"/>
          </a:xfrm>
        </p:grpSpPr>
        <p:sp>
          <p:nvSpPr>
            <p:cNvPr id="16" name="Rectangle 15"/>
            <p:cNvSpPr/>
            <p:nvPr/>
          </p:nvSpPr>
          <p:spPr>
            <a:xfrm>
              <a:off x="10434320" y="-38100"/>
              <a:ext cx="1757680" cy="1825625"/>
            </a:xfrm>
            <a:prstGeom prst="rect">
              <a:avLst/>
            </a:prstGeom>
            <a:solidFill>
              <a:srgbClr val="8A9AA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17"/>
            <p:cNvSpPr/>
            <p:nvPr/>
          </p:nvSpPr>
          <p:spPr>
            <a:xfrm>
              <a:off x="10434320" y="3758653"/>
              <a:ext cx="1757680" cy="1727748"/>
            </a:xfrm>
            <a:prstGeom prst="rect">
              <a:avLst/>
            </a:prstGeom>
            <a:solidFill>
              <a:srgbClr val="A5B8C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Rectangle 19"/>
            <p:cNvSpPr/>
            <p:nvPr/>
          </p:nvSpPr>
          <p:spPr>
            <a:xfrm>
              <a:off x="10434320" y="5241753"/>
              <a:ext cx="1757680" cy="1616247"/>
            </a:xfrm>
            <a:prstGeom prst="rect">
              <a:avLst/>
            </a:prstGeom>
            <a:solidFill>
              <a:srgbClr val="D9EDF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Rectangle 20"/>
            <p:cNvSpPr/>
            <p:nvPr/>
          </p:nvSpPr>
          <p:spPr>
            <a:xfrm>
              <a:off x="10434320" y="1574367"/>
              <a:ext cx="1757680" cy="2401571"/>
            </a:xfrm>
            <a:prstGeom prst="rect">
              <a:avLst/>
            </a:prstGeom>
            <a:solidFill>
              <a:srgbClr val="55BD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22" name="Espace réservé du contenu 12"/>
          <p:cNvPicPr>
            <a:picLocks noChangeAspect="1"/>
          </p:cNvPicPr>
          <p:nvPr/>
        </p:nvPicPr>
        <p:blipFill>
          <a:blip r:embed="rId3"/>
          <a:stretch>
            <a:fillRect/>
          </a:stretch>
        </p:blipFill>
        <p:spPr>
          <a:xfrm>
            <a:off x="10390311" y="2336196"/>
            <a:ext cx="1871098" cy="861839"/>
          </a:xfrm>
          <a:prstGeom prst="rect">
            <a:avLst/>
          </a:prstGeom>
        </p:spPr>
      </p:pic>
      <p:sp>
        <p:nvSpPr>
          <p:cNvPr id="24" name="ZoneTexte 23"/>
          <p:cNvSpPr txBox="1"/>
          <p:nvPr/>
        </p:nvSpPr>
        <p:spPr>
          <a:xfrm>
            <a:off x="11061426" y="192168"/>
            <a:ext cx="1486174" cy="1015663"/>
          </a:xfrm>
          <a:prstGeom prst="rect">
            <a:avLst/>
          </a:prstGeom>
          <a:noFill/>
        </p:spPr>
        <p:txBody>
          <a:bodyPr wrap="square" rtlCol="0">
            <a:spAutoFit/>
          </a:bodyPr>
          <a:lstStyle/>
          <a:p>
            <a:r>
              <a:rPr lang="fr-CA" sz="6000" dirty="0">
                <a:solidFill>
                  <a:schemeClr val="bg1"/>
                </a:solidFill>
                <a:latin typeface="+mj-lt"/>
              </a:rPr>
              <a:t>6</a:t>
            </a:r>
          </a:p>
        </p:txBody>
      </p:sp>
      <p:pic>
        <p:nvPicPr>
          <p:cNvPr id="3" name="Image 2"/>
          <p:cNvPicPr>
            <a:picLocks noChangeAspect="1"/>
          </p:cNvPicPr>
          <p:nvPr/>
        </p:nvPicPr>
        <p:blipFill>
          <a:blip r:embed="rId4"/>
          <a:stretch>
            <a:fillRect/>
          </a:stretch>
        </p:blipFill>
        <p:spPr>
          <a:xfrm>
            <a:off x="6148862" y="-66381"/>
            <a:ext cx="4230320" cy="3563725"/>
          </a:xfrm>
          <a:prstGeom prst="rect">
            <a:avLst/>
          </a:prstGeom>
          <a:ln>
            <a:noFill/>
          </a:ln>
          <a:effectLst>
            <a:softEdge rad="112500"/>
          </a:effectLst>
        </p:spPr>
      </p:pic>
    </p:spTree>
    <p:extLst>
      <p:ext uri="{BB962C8B-B14F-4D97-AF65-F5344CB8AC3E}">
        <p14:creationId xmlns:p14="http://schemas.microsoft.com/office/powerpoint/2010/main" val="424903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500"/>
                                        <p:tgtEl>
                                          <p:spTgt spid="1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fade">
                                      <p:cBhvr>
                                        <p:cTn id="16" dur="500"/>
                                        <p:tgtEl>
                                          <p:spTgt spid="1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animEffect transition="in" filter="fade">
                                      <p:cBhvr>
                                        <p:cTn id="21" dur="500"/>
                                        <p:tgtEl>
                                          <p:spTgt spid="1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xEl>
                                              <p:pRg st="4" end="4"/>
                                            </p:txEl>
                                          </p:spTgt>
                                        </p:tgtEl>
                                        <p:attrNameLst>
                                          <p:attrName>style.visibility</p:attrName>
                                        </p:attrNameLst>
                                      </p:cBhvr>
                                      <p:to>
                                        <p:strVal val="visible"/>
                                      </p:to>
                                    </p:set>
                                    <p:animEffect transition="in" filter="fade">
                                      <p:cBhvr>
                                        <p:cTn id="26" dur="500"/>
                                        <p:tgtEl>
                                          <p:spTgt spid="1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xEl>
                                              <p:pRg st="5" end="5"/>
                                            </p:txEl>
                                          </p:spTgt>
                                        </p:tgtEl>
                                        <p:attrNameLst>
                                          <p:attrName>style.visibility</p:attrName>
                                        </p:attrNameLst>
                                      </p:cBhvr>
                                      <p:to>
                                        <p:strVal val="visible"/>
                                      </p:to>
                                    </p:set>
                                    <p:animEffect transition="in" filter="fade">
                                      <p:cBhvr>
                                        <p:cTn id="31" dur="500"/>
                                        <p:tgtEl>
                                          <p:spTgt spid="1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nodePh="1">
                                  <p:stCondLst>
                                    <p:cond delay="0"/>
                                  </p:stCondLst>
                                  <p:endCondLst>
                                    <p:cond evt="begin" delay="0">
                                      <p:tn val="34"/>
                                    </p:cond>
                                  </p:end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731520" y="700000"/>
            <a:ext cx="6748780" cy="1209242"/>
          </a:xfrm>
          <a:prstGeom prst="rect">
            <a:avLst/>
          </a:prstGeom>
          <a:solidFill>
            <a:srgbClr val="77C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nvPr>
        </p:nvSpPr>
        <p:spPr>
          <a:xfrm>
            <a:off x="1181100" y="652910"/>
            <a:ext cx="10515600" cy="1325563"/>
          </a:xfrm>
        </p:spPr>
        <p:txBody>
          <a:bodyPr/>
          <a:lstStyle/>
          <a:p>
            <a:r>
              <a:rPr lang="fr-CA" dirty="0">
                <a:solidFill>
                  <a:schemeClr val="bg1"/>
                </a:solidFill>
                <a:cs typeface="Segoe UI Light" panose="020B0502040204020203" pitchFamily="34" charset="0"/>
              </a:rPr>
              <a:t>Rôle de l’</a:t>
            </a:r>
            <a:endParaRPr lang="fr-CA" dirty="0">
              <a:solidFill>
                <a:schemeClr val="bg1"/>
              </a:solidFill>
            </a:endParaRPr>
          </a:p>
        </p:txBody>
      </p:sp>
      <p:sp>
        <p:nvSpPr>
          <p:cNvPr id="14" name="Espace réservé du contenu 13"/>
          <p:cNvSpPr>
            <a:spLocks noGrp="1"/>
          </p:cNvSpPr>
          <p:nvPr>
            <p:ph idx="1"/>
          </p:nvPr>
        </p:nvSpPr>
        <p:spPr>
          <a:xfrm>
            <a:off x="207544" y="2415542"/>
            <a:ext cx="8974556" cy="2721690"/>
          </a:xfrm>
        </p:spPr>
        <p:txBody>
          <a:bodyPr>
            <a:normAutofit/>
          </a:bodyPr>
          <a:lstStyle/>
          <a:p>
            <a:pPr lvl="1" algn="just">
              <a:buClr>
                <a:srgbClr val="01AEDE"/>
              </a:buClr>
              <a:buBlip>
                <a:blip r:embed="rId2"/>
              </a:buBlip>
            </a:pPr>
            <a:r>
              <a:rPr lang="fr-CA" sz="2800" dirty="0">
                <a:latin typeface="Segoe UI Light" panose="020B0502040204020203" pitchFamily="34" charset="0"/>
                <a:cs typeface="Segoe UI Light" panose="020B0502040204020203" pitchFamily="34" charset="0"/>
              </a:rPr>
              <a:t>Sensibilisation auprès des gestionnaires de résidences</a:t>
            </a:r>
          </a:p>
          <a:p>
            <a:pPr lvl="1" algn="just">
              <a:buClr>
                <a:srgbClr val="01AEDE"/>
              </a:buClr>
              <a:buBlip>
                <a:blip r:embed="rId2"/>
              </a:buBlip>
            </a:pPr>
            <a:r>
              <a:rPr lang="fr-CA" sz="2800" dirty="0">
                <a:latin typeface="Segoe UI Light" panose="020B0502040204020203" pitchFamily="34" charset="0"/>
                <a:cs typeface="Segoe UI Light" panose="020B0502040204020203" pitchFamily="34" charset="0"/>
              </a:rPr>
              <a:t>Séances d’information auprès des résidents</a:t>
            </a:r>
          </a:p>
          <a:p>
            <a:pPr lvl="1" algn="just">
              <a:buClr>
                <a:srgbClr val="01AEDE"/>
              </a:buClr>
              <a:buBlip>
                <a:blip r:embed="rId2"/>
              </a:buBlip>
            </a:pPr>
            <a:r>
              <a:rPr lang="fr-CA" sz="2800" dirty="0">
                <a:latin typeface="Segoe UI Light" panose="020B0502040204020203" pitchFamily="34" charset="0"/>
                <a:cs typeface="Segoe UI Light" panose="020B0502040204020203" pitchFamily="34" charset="0"/>
              </a:rPr>
              <a:t>Soutien lors de la création du CMV</a:t>
            </a:r>
          </a:p>
          <a:p>
            <a:pPr lvl="1" algn="just">
              <a:buClr>
                <a:srgbClr val="01AEDE"/>
              </a:buClr>
              <a:buBlip>
                <a:blip r:embed="rId2"/>
              </a:buBlip>
            </a:pPr>
            <a:r>
              <a:rPr lang="fr-CA" sz="2800" dirty="0">
                <a:latin typeface="Segoe UI Light" panose="020B0502040204020203" pitchFamily="34" charset="0"/>
                <a:cs typeface="Segoe UI Light" panose="020B0502040204020203" pitchFamily="34" charset="0"/>
              </a:rPr>
              <a:t>Formation des bénévoles du CMV</a:t>
            </a:r>
          </a:p>
          <a:p>
            <a:pPr lvl="1" algn="just">
              <a:buClr>
                <a:srgbClr val="01AEDE"/>
              </a:buClr>
              <a:buBlip>
                <a:blip r:embed="rId2"/>
              </a:buBlip>
            </a:pPr>
            <a:r>
              <a:rPr lang="fr-CA" sz="2800" dirty="0">
                <a:latin typeface="Segoe UI Light" panose="020B0502040204020203" pitchFamily="34" charset="0"/>
                <a:cs typeface="Segoe UI Light" panose="020B0502040204020203" pitchFamily="34" charset="0"/>
              </a:rPr>
              <a:t>Suivi et accompagnement du CMV</a:t>
            </a:r>
          </a:p>
          <a:p>
            <a:pPr algn="just">
              <a:buClr>
                <a:srgbClr val="01AEDE"/>
              </a:buClr>
              <a:buFont typeface="Courier New" panose="02070309020205020404" pitchFamily="49" charset="0"/>
              <a:buChar char="o"/>
            </a:pPr>
            <a:endParaRPr lang="fr-CA" dirty="0">
              <a:latin typeface="Segoe UI Light" panose="020B0502040204020203" pitchFamily="34" charset="0"/>
              <a:cs typeface="Segoe UI Light" panose="020B0502040204020203" pitchFamily="34" charset="0"/>
            </a:endParaRPr>
          </a:p>
          <a:p>
            <a:pPr algn="just">
              <a:buClr>
                <a:srgbClr val="01AEDE"/>
              </a:buClr>
              <a:buFont typeface="Courier New" panose="02070309020205020404" pitchFamily="49" charset="0"/>
              <a:buChar char="o"/>
            </a:pPr>
            <a:endParaRPr lang="fr-CA" dirty="0">
              <a:latin typeface="Segoe UI Light" panose="020B0502040204020203" pitchFamily="34" charset="0"/>
              <a:cs typeface="Segoe UI Light" panose="020B0502040204020203" pitchFamily="34" charset="0"/>
            </a:endParaRPr>
          </a:p>
          <a:p>
            <a:pPr marL="0" indent="0">
              <a:buNone/>
            </a:pPr>
            <a:endParaRPr lang="fr-CA" dirty="0"/>
          </a:p>
        </p:txBody>
      </p:sp>
      <p:sp>
        <p:nvSpPr>
          <p:cNvPr id="11" name="ZoneTexte 10"/>
          <p:cNvSpPr txBox="1"/>
          <p:nvPr/>
        </p:nvSpPr>
        <p:spPr>
          <a:xfrm>
            <a:off x="11233930" y="74078"/>
            <a:ext cx="664325" cy="1107996"/>
          </a:xfrm>
          <a:prstGeom prst="rect">
            <a:avLst/>
          </a:prstGeom>
          <a:noFill/>
        </p:spPr>
        <p:txBody>
          <a:bodyPr wrap="square" rtlCol="0">
            <a:spAutoFit/>
          </a:bodyPr>
          <a:lstStyle/>
          <a:p>
            <a:r>
              <a:rPr lang="fr-CA" sz="6600" dirty="0">
                <a:solidFill>
                  <a:srgbClr val="FFFFFF"/>
                </a:solidFill>
                <a:latin typeface="Segoe UI Light" panose="020B0502040204020203" pitchFamily="34" charset="0"/>
                <a:cs typeface="Segoe UI Light" panose="020B0502040204020203" pitchFamily="34" charset="0"/>
              </a:rPr>
              <a:t>7</a:t>
            </a:r>
          </a:p>
        </p:txBody>
      </p:sp>
      <p:sp>
        <p:nvSpPr>
          <p:cNvPr id="16" name="Espace réservé du contenu 13"/>
          <p:cNvSpPr txBox="1">
            <a:spLocks/>
          </p:cNvSpPr>
          <p:nvPr/>
        </p:nvSpPr>
        <p:spPr>
          <a:xfrm>
            <a:off x="490220" y="5015030"/>
            <a:ext cx="10089708" cy="231434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fr-CA" sz="3800" b="1" dirty="0">
                <a:solidFill>
                  <a:srgbClr val="00ACDC"/>
                </a:solidFill>
                <a:latin typeface="Segoe UI Light" panose="020B0502040204020203" pitchFamily="34" charset="0"/>
                <a:cs typeface="Segoe UI Light" panose="020B0502040204020203" pitchFamily="34" charset="0"/>
              </a:rPr>
              <a:t>L’AQDR est toujours là, au besoin, pour accompagner le CMV dans ses démarches!</a:t>
            </a:r>
          </a:p>
          <a:p>
            <a:pPr algn="just">
              <a:buClr>
                <a:srgbClr val="01AEDE"/>
              </a:buClr>
              <a:buFont typeface="Courier New" panose="02070309020205020404" pitchFamily="49" charset="0"/>
              <a:buChar char="o"/>
            </a:pPr>
            <a:endParaRPr lang="fr-CA" dirty="0">
              <a:latin typeface="Segoe UI Light" panose="020B0502040204020203" pitchFamily="34" charset="0"/>
              <a:cs typeface="Segoe UI Light" panose="020B0502040204020203" pitchFamily="34" charset="0"/>
            </a:endParaRPr>
          </a:p>
          <a:p>
            <a:pPr algn="just">
              <a:buClr>
                <a:srgbClr val="01AEDE"/>
              </a:buClr>
              <a:buFont typeface="Courier New" panose="02070309020205020404" pitchFamily="49" charset="0"/>
              <a:buChar char="o"/>
            </a:pPr>
            <a:endParaRPr lang="fr-CA" dirty="0">
              <a:latin typeface="Segoe UI Light" panose="020B0502040204020203" pitchFamily="34" charset="0"/>
              <a:cs typeface="Segoe UI Light" panose="020B0502040204020203" pitchFamily="34" charset="0"/>
            </a:endParaRPr>
          </a:p>
          <a:p>
            <a:pPr marL="0" indent="0">
              <a:buFont typeface="Wingdings 3" charset="2"/>
              <a:buNone/>
            </a:pPr>
            <a:endParaRPr lang="fr-CA" dirty="0"/>
          </a:p>
        </p:txBody>
      </p:sp>
      <p:grpSp>
        <p:nvGrpSpPr>
          <p:cNvPr id="12" name="Groupe 11"/>
          <p:cNvGrpSpPr/>
          <p:nvPr/>
        </p:nvGrpSpPr>
        <p:grpSpPr>
          <a:xfrm>
            <a:off x="10434320" y="-38100"/>
            <a:ext cx="1757680" cy="6896100"/>
            <a:chOff x="10434320" y="-38100"/>
            <a:chExt cx="1757680" cy="6896100"/>
          </a:xfrm>
        </p:grpSpPr>
        <p:sp>
          <p:nvSpPr>
            <p:cNvPr id="13" name="Rectangle 12"/>
            <p:cNvSpPr/>
            <p:nvPr/>
          </p:nvSpPr>
          <p:spPr>
            <a:xfrm>
              <a:off x="10434320" y="-38100"/>
              <a:ext cx="1757680" cy="1825625"/>
            </a:xfrm>
            <a:prstGeom prst="rect">
              <a:avLst/>
            </a:prstGeom>
            <a:solidFill>
              <a:srgbClr val="8A9AA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Rectangle 14"/>
            <p:cNvSpPr/>
            <p:nvPr/>
          </p:nvSpPr>
          <p:spPr>
            <a:xfrm>
              <a:off x="10434320" y="3758653"/>
              <a:ext cx="1757680" cy="1727748"/>
            </a:xfrm>
            <a:prstGeom prst="rect">
              <a:avLst/>
            </a:prstGeom>
            <a:solidFill>
              <a:srgbClr val="A5B8C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Rectangle 16"/>
            <p:cNvSpPr/>
            <p:nvPr/>
          </p:nvSpPr>
          <p:spPr>
            <a:xfrm>
              <a:off x="10434320" y="5241753"/>
              <a:ext cx="1757680" cy="1616247"/>
            </a:xfrm>
            <a:prstGeom prst="rect">
              <a:avLst/>
            </a:prstGeom>
            <a:solidFill>
              <a:srgbClr val="D9EDF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17"/>
            <p:cNvSpPr/>
            <p:nvPr/>
          </p:nvSpPr>
          <p:spPr>
            <a:xfrm>
              <a:off x="10434320" y="1574367"/>
              <a:ext cx="1757680" cy="2401571"/>
            </a:xfrm>
            <a:prstGeom prst="rect">
              <a:avLst/>
            </a:prstGeom>
            <a:solidFill>
              <a:srgbClr val="55BD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19" name="Espace réservé du contenu 12"/>
          <p:cNvPicPr>
            <a:picLocks noChangeAspect="1"/>
          </p:cNvPicPr>
          <p:nvPr/>
        </p:nvPicPr>
        <p:blipFill>
          <a:blip r:embed="rId3"/>
          <a:stretch>
            <a:fillRect/>
          </a:stretch>
        </p:blipFill>
        <p:spPr>
          <a:xfrm>
            <a:off x="10390311" y="2336196"/>
            <a:ext cx="1871098" cy="861839"/>
          </a:xfrm>
          <a:prstGeom prst="rect">
            <a:avLst/>
          </a:prstGeom>
        </p:spPr>
      </p:pic>
      <p:pic>
        <p:nvPicPr>
          <p:cNvPr id="8" name="Image 7"/>
          <p:cNvPicPr>
            <a:picLocks noChangeAspect="1"/>
          </p:cNvPicPr>
          <p:nvPr/>
        </p:nvPicPr>
        <p:blipFill>
          <a:blip r:embed="rId3"/>
          <a:stretch>
            <a:fillRect/>
          </a:stretch>
        </p:blipFill>
        <p:spPr>
          <a:xfrm>
            <a:off x="3469576" y="536993"/>
            <a:ext cx="3230884" cy="1488165"/>
          </a:xfrm>
          <a:prstGeom prst="rect">
            <a:avLst/>
          </a:prstGeom>
        </p:spPr>
      </p:pic>
      <p:sp>
        <p:nvSpPr>
          <p:cNvPr id="21" name="ZoneTexte 20"/>
          <p:cNvSpPr txBox="1"/>
          <p:nvPr/>
        </p:nvSpPr>
        <p:spPr>
          <a:xfrm>
            <a:off x="11061426" y="192168"/>
            <a:ext cx="1486174" cy="1015663"/>
          </a:xfrm>
          <a:prstGeom prst="rect">
            <a:avLst/>
          </a:prstGeom>
          <a:noFill/>
        </p:spPr>
        <p:txBody>
          <a:bodyPr wrap="square" rtlCol="0">
            <a:spAutoFit/>
          </a:bodyPr>
          <a:lstStyle/>
          <a:p>
            <a:r>
              <a:rPr lang="fr-CA" sz="6000" dirty="0">
                <a:solidFill>
                  <a:schemeClr val="bg1"/>
                </a:solidFill>
                <a:latin typeface="+mj-lt"/>
              </a:rPr>
              <a:t>7</a:t>
            </a:r>
          </a:p>
        </p:txBody>
      </p:sp>
    </p:spTree>
    <p:extLst>
      <p:ext uri="{BB962C8B-B14F-4D97-AF65-F5344CB8AC3E}">
        <p14:creationId xmlns:p14="http://schemas.microsoft.com/office/powerpoint/2010/main" val="360485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500"/>
                                        <p:tgtEl>
                                          <p:spTgt spid="14">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childTnLst>
                          </p:cTn>
                        </p:par>
                        <p:par>
                          <p:cTn id="16" fill="hold">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500"/>
                                        <p:tgtEl>
                                          <p:spTgt spid="14">
                                            <p:txEl>
                                              <p:pRg st="3" end="3"/>
                                            </p:txEl>
                                          </p:spTgt>
                                        </p:tgtEl>
                                      </p:cBhvr>
                                    </p:animEffect>
                                  </p:childTnLst>
                                </p:cTn>
                              </p:par>
                            </p:childTnLst>
                          </p:cTn>
                        </p:par>
                        <p:par>
                          <p:cTn id="20" fill="hold">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fade">
                                      <p:cBhvr>
                                        <p:cTn id="23" dur="500"/>
                                        <p:tgtEl>
                                          <p:spTgt spid="14">
                                            <p:txEl>
                                              <p:pRg st="4" end="4"/>
                                            </p:txEl>
                                          </p:spTgt>
                                        </p:tgtEl>
                                      </p:cBhvr>
                                    </p:animEffect>
                                  </p:childTnLst>
                                </p:cTn>
                              </p:par>
                            </p:childTnLst>
                          </p:cTn>
                        </p:par>
                        <p:par>
                          <p:cTn id="24" fill="hold">
                            <p:stCondLst>
                              <p:cond delay="7500"/>
                            </p:stCondLst>
                            <p:childTnLst>
                              <p:par>
                                <p:cTn id="25" presetID="42"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6"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2">
      <a:majorFont>
        <a:latin typeface="Segoe UI Semibold"/>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11950</TotalTime>
  <Words>663</Words>
  <Application>Microsoft Office PowerPoint</Application>
  <PresentationFormat>Grand écran</PresentationFormat>
  <Paragraphs>100</Paragraphs>
  <Slides>13</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13</vt:i4>
      </vt:variant>
    </vt:vector>
  </HeadingPairs>
  <TitlesOfParts>
    <vt:vector size="21" baseType="lpstr">
      <vt:lpstr>Arial</vt:lpstr>
      <vt:lpstr>Calibri</vt:lpstr>
      <vt:lpstr>Courier New</vt:lpstr>
      <vt:lpstr>Segoe UI Light</vt:lpstr>
      <vt:lpstr>Segoe UI Semibold</vt:lpstr>
      <vt:lpstr>Wingdings</vt:lpstr>
      <vt:lpstr>Wingdings 3</vt:lpstr>
      <vt:lpstr>Thème Office</vt:lpstr>
      <vt:lpstr>Présentation PowerPoint</vt:lpstr>
      <vt:lpstr>Plan de présentation</vt:lpstr>
      <vt:lpstr>Mission de l’AQDR</vt:lpstr>
      <vt:lpstr>Partenariat avec le gouvernement du Québec</vt:lpstr>
      <vt:lpstr>La définition d’un CMV</vt:lpstr>
      <vt:lpstr>Pourquoi un CMV?</vt:lpstr>
      <vt:lpstr>Comment ça marche?</vt:lpstr>
      <vt:lpstr>Les rôles principaux</vt:lpstr>
      <vt:lpstr>Rôle de l’</vt:lpstr>
      <vt:lpstr>Exemple concret</vt:lpstr>
      <vt:lpstr>Témoignages</vt:lpstr>
      <vt:lpstr>Ce qu’il faut retenir</vt:lpstr>
      <vt:lpstr>Merci de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Stratégie de communication</dc:title>
  <dc:creator>AQDR</dc:creator>
  <cp:lastModifiedBy>AQDR</cp:lastModifiedBy>
  <cp:revision>196</cp:revision>
  <dcterms:created xsi:type="dcterms:W3CDTF">2016-03-17T18:23:23Z</dcterms:created>
  <dcterms:modified xsi:type="dcterms:W3CDTF">2016-10-27T19:59:36Z</dcterms:modified>
</cp:coreProperties>
</file>